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 id="2147483728" r:id="rId5"/>
    <p:sldMasterId id="2147483722" r:id="rId6"/>
    <p:sldMasterId id="2147483737" r:id="rId7"/>
  </p:sldMasterIdLst>
  <p:notesMasterIdLst>
    <p:notesMasterId r:id="rId45"/>
  </p:notesMasterIdLst>
  <p:sldIdLst>
    <p:sldId id="2743" r:id="rId8"/>
    <p:sldId id="2777" r:id="rId9"/>
    <p:sldId id="2778" r:id="rId10"/>
    <p:sldId id="2757" r:id="rId11"/>
    <p:sldId id="2751" r:id="rId12"/>
    <p:sldId id="2753" r:id="rId13"/>
    <p:sldId id="2752" r:id="rId14"/>
    <p:sldId id="2750" r:id="rId15"/>
    <p:sldId id="2754" r:id="rId16"/>
    <p:sldId id="2755" r:id="rId17"/>
    <p:sldId id="2732" r:id="rId18"/>
    <p:sldId id="2756" r:id="rId19"/>
    <p:sldId id="2741" r:id="rId20"/>
    <p:sldId id="2734" r:id="rId21"/>
    <p:sldId id="2763" r:id="rId22"/>
    <p:sldId id="2762" r:id="rId23"/>
    <p:sldId id="2758" r:id="rId24"/>
    <p:sldId id="2765" r:id="rId25"/>
    <p:sldId id="2764" r:id="rId26"/>
    <p:sldId id="2737" r:id="rId27"/>
    <p:sldId id="2718" r:id="rId28"/>
    <p:sldId id="2766" r:id="rId29"/>
    <p:sldId id="2767" r:id="rId30"/>
    <p:sldId id="2768" r:id="rId31"/>
    <p:sldId id="2747" r:id="rId32"/>
    <p:sldId id="2715" r:id="rId33"/>
    <p:sldId id="2769" r:id="rId34"/>
    <p:sldId id="2770" r:id="rId35"/>
    <p:sldId id="2771" r:id="rId36"/>
    <p:sldId id="2772" r:id="rId37"/>
    <p:sldId id="2775" r:id="rId38"/>
    <p:sldId id="2774" r:id="rId39"/>
    <p:sldId id="2748" r:id="rId40"/>
    <p:sldId id="2738" r:id="rId41"/>
    <p:sldId id="2779" r:id="rId42"/>
    <p:sldId id="2740" r:id="rId43"/>
    <p:sldId id="2776" r:id="rId44"/>
  </p:sldIdLst>
  <p:sldSz cx="162560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5B612B-9C58-4B8C-9D3C-C7A35A2C1DEB}">
          <p14:sldIdLst>
            <p14:sldId id="2743"/>
            <p14:sldId id="2777"/>
            <p14:sldId id="2778"/>
            <p14:sldId id="2757"/>
            <p14:sldId id="2751"/>
            <p14:sldId id="2753"/>
            <p14:sldId id="2752"/>
            <p14:sldId id="2750"/>
            <p14:sldId id="2754"/>
            <p14:sldId id="2755"/>
            <p14:sldId id="2732"/>
            <p14:sldId id="2756"/>
            <p14:sldId id="2741"/>
            <p14:sldId id="2734"/>
            <p14:sldId id="2763"/>
            <p14:sldId id="2762"/>
            <p14:sldId id="2758"/>
            <p14:sldId id="2765"/>
            <p14:sldId id="2764"/>
            <p14:sldId id="2737"/>
            <p14:sldId id="2718"/>
            <p14:sldId id="2766"/>
            <p14:sldId id="2767"/>
            <p14:sldId id="2768"/>
            <p14:sldId id="2747"/>
            <p14:sldId id="2715"/>
            <p14:sldId id="2769"/>
            <p14:sldId id="2770"/>
            <p14:sldId id="2771"/>
            <p14:sldId id="2772"/>
            <p14:sldId id="2775"/>
            <p14:sldId id="2774"/>
            <p14:sldId id="2748"/>
            <p14:sldId id="2738"/>
            <p14:sldId id="2779"/>
            <p14:sldId id="2740"/>
            <p14:sldId id="277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D1B028-3BC9-F4FF-553F-F7E675653B3F}" name="Ellie Damashek" initials="ED" userId="S::Ellie_Damashek@gensler.com::a90e0a9d-038d-4bab-a074-319101f73d50" providerId="AD"/>
  <p188:author id="{FC2AB959-0E08-1706-7172-4615435B9976}" name="Donya Farhangi" initials="DF" userId="S::Donya_Farhangi@gensler.com::6ae9f1ea-2a31-4b58-80ff-95e7a18ef22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lhatkar, Ashra" initials="KA" lastIdx="11" clrIdx="0">
    <p:extLst>
      <p:ext uri="{19B8F6BF-5375-455C-9EA6-DF929625EA0E}">
        <p15:presenceInfo xmlns:p15="http://schemas.microsoft.com/office/powerpoint/2012/main" userId="S-1-5-21-3458574638-2780845101-4193349012-20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2B560"/>
    <a:srgbClr val="506D9F"/>
    <a:srgbClr val="00274E"/>
    <a:srgbClr val="D3760F"/>
    <a:srgbClr val="9FDCBD"/>
    <a:srgbClr val="B1BFD7"/>
    <a:srgbClr val="582A04"/>
    <a:srgbClr val="FFF2CC"/>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36" autoAdjust="0"/>
  </p:normalViewPr>
  <p:slideViewPr>
    <p:cSldViewPr snapToGrid="0">
      <p:cViewPr varScale="1">
        <p:scale>
          <a:sx n="44" d="100"/>
          <a:sy n="44" d="100"/>
        </p:scale>
        <p:origin x="972" y="5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commentAuthors" Target="commentAuthors.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DA7804-1BD0-4585-A724-D20DE2A1D28E}" type="datetimeFigureOut">
              <a:rPr lang="en-US" smtClean="0"/>
              <a:t>6/15/2023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282325-A175-4D2F-8301-61C75E674571}" type="slidenum">
              <a:rPr lang="en-US" smtClean="0"/>
              <a:t>‹#›</a:t>
            </a:fld>
            <a:endParaRPr lang="en-US"/>
          </a:p>
        </p:txBody>
      </p:sp>
    </p:spTree>
    <p:extLst>
      <p:ext uri="{BB962C8B-B14F-4D97-AF65-F5344CB8AC3E}">
        <p14:creationId xmlns:p14="http://schemas.microsoft.com/office/powerpoint/2010/main" val="387386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82325-A175-4D2F-8301-61C75E674571}" type="slidenum">
              <a:rPr lang="en-US" smtClean="0"/>
              <a:t>1</a:t>
            </a:fld>
            <a:endParaRPr lang="en-US"/>
          </a:p>
        </p:txBody>
      </p:sp>
    </p:spTree>
    <p:extLst>
      <p:ext uri="{BB962C8B-B14F-4D97-AF65-F5344CB8AC3E}">
        <p14:creationId xmlns:p14="http://schemas.microsoft.com/office/powerpoint/2010/main" val="4145018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417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786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602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5874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7486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52287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3491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8520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329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39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901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47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9153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6990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37688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0070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660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4598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78616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7861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125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251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7839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8781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9487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626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5446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A59A1E-57E1-4F3B-BABF-4771CB49A8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924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9" name="Text Placeholder 7">
            <a:extLst>
              <a:ext uri="{FF2B5EF4-FFF2-40B4-BE49-F238E27FC236}">
                <a16:creationId xmlns:a16="http://schemas.microsoft.com/office/drawing/2014/main" id="{517D4187-3DF3-BC73-927A-2449249F01BA}"/>
              </a:ext>
            </a:extLst>
          </p:cNvPr>
          <p:cNvSpPr>
            <a:spLocks noGrp="1"/>
          </p:cNvSpPr>
          <p:nvPr>
            <p:ph type="body" sz="quarter" idx="10" hasCustomPrompt="1"/>
          </p:nvPr>
        </p:nvSpPr>
        <p:spPr>
          <a:xfrm>
            <a:off x="474135" y="884238"/>
            <a:ext cx="4041423" cy="667427"/>
          </a:xfrm>
          <a:prstGeom prst="rect">
            <a:avLst/>
          </a:prstGeom>
        </p:spPr>
        <p:txBody>
          <a:bodyPr/>
          <a:lstStyle>
            <a:lvl1pPr>
              <a:defRPr sz="4337">
                <a:latin typeface="Book Antiqua" panose="02040602050305030304" pitchFamily="18" charset="0"/>
              </a:defRPr>
            </a:lvl1pPr>
          </a:lstStyle>
          <a:p>
            <a:pPr lvl="0"/>
            <a:r>
              <a:rPr lang="en-US"/>
              <a:t>Header</a:t>
            </a:r>
          </a:p>
        </p:txBody>
      </p:sp>
      <p:sp>
        <p:nvSpPr>
          <p:cNvPr id="2" name="Holder 4">
            <a:extLst>
              <a:ext uri="{FF2B5EF4-FFF2-40B4-BE49-F238E27FC236}">
                <a16:creationId xmlns:a16="http://schemas.microsoft.com/office/drawing/2014/main" id="{A2E4A4C9-65AF-693B-6FB4-BDE7C0DEA25B}"/>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365610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5" name="Holder 4">
            <a:extLst>
              <a:ext uri="{FF2B5EF4-FFF2-40B4-BE49-F238E27FC236}">
                <a16:creationId xmlns:a16="http://schemas.microsoft.com/office/drawing/2014/main" id="{5C609993-B1C5-CB5D-490C-D5831BFEA149}"/>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222970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3" name="Holder 3"/>
          <p:cNvSpPr>
            <a:spLocks noGrp="1"/>
          </p:cNvSpPr>
          <p:nvPr>
            <p:ph sz="half" idx="2"/>
          </p:nvPr>
        </p:nvSpPr>
        <p:spPr>
          <a:xfrm>
            <a:off x="812800" y="2103122"/>
            <a:ext cx="7071360" cy="94641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2"/>
            <a:ext cx="7071360" cy="946413"/>
          </a:xfrm>
          <a:prstGeom prst="rect">
            <a:avLst/>
          </a:prstGeom>
        </p:spPr>
        <p:txBody>
          <a:bodyPr wrap="square" lIns="0" tIns="0" rIns="0" bIns="0">
            <a:spAutoFit/>
          </a:bodyPr>
          <a:lstStyle>
            <a:lvl1pPr>
              <a:defRPr/>
            </a:lvl1pPr>
          </a:lstStyle>
          <a:p>
            <a:endParaRPr/>
          </a:p>
        </p:txBody>
      </p:sp>
      <p:sp>
        <p:nvSpPr>
          <p:cNvPr id="6" name="Holder 4">
            <a:extLst>
              <a:ext uri="{FF2B5EF4-FFF2-40B4-BE49-F238E27FC236}">
                <a16:creationId xmlns:a16="http://schemas.microsoft.com/office/drawing/2014/main" id="{5DB00EDC-D309-8B64-50CB-30C9707BACB4}"/>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404137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4" name="Holder 4">
            <a:extLst>
              <a:ext uri="{FF2B5EF4-FFF2-40B4-BE49-F238E27FC236}">
                <a16:creationId xmlns:a16="http://schemas.microsoft.com/office/drawing/2014/main" id="{41A20716-9D97-2ADB-2071-8E770A1F28CF}"/>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1867139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4">
            <a:extLst>
              <a:ext uri="{FF2B5EF4-FFF2-40B4-BE49-F238E27FC236}">
                <a16:creationId xmlns:a16="http://schemas.microsoft.com/office/drawing/2014/main" id="{11FB64CC-CEFF-6E0F-E5C2-DBD33FC66DC5}"/>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1464164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1" cy="94641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946413"/>
          </a:xfrm>
          <a:prstGeom prst="rect">
            <a:avLst/>
          </a:prstGeom>
        </p:spPr>
        <p:txBody>
          <a:bodyPr wrap="square" lIns="0" tIns="0" rIns="0" bIns="0">
            <a:spAutoFit/>
          </a:bodyPr>
          <a:lstStyle>
            <a:lvl1pPr>
              <a:defRPr/>
            </a:lvl1pPr>
          </a:lstStyle>
          <a:p>
            <a:endParaRPr/>
          </a:p>
        </p:txBody>
      </p:sp>
      <p:sp>
        <p:nvSpPr>
          <p:cNvPr id="4" name="Holder 4">
            <a:extLst>
              <a:ext uri="{FF2B5EF4-FFF2-40B4-BE49-F238E27FC236}">
                <a16:creationId xmlns:a16="http://schemas.microsoft.com/office/drawing/2014/main" id="{F0D67BF9-99AF-F340-21E2-31E14209D240}"/>
              </a:ext>
            </a:extLst>
          </p:cNvPr>
          <p:cNvSpPr>
            <a:spLocks noGrp="1"/>
          </p:cNvSpPr>
          <p:nvPr>
            <p:ph type="sldNum" sz="quarter" idx="10"/>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801877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1" y="2102012"/>
            <a:ext cx="11495241" cy="765146"/>
          </a:xfrm>
        </p:spPr>
        <p:txBody>
          <a:bodyPr lIns="0" tIns="0" rIns="0" bIns="0"/>
          <a:lstStyle>
            <a:lvl1pPr>
              <a:defRPr sz="4972" b="0" i="0">
                <a:solidFill>
                  <a:srgbClr val="071E3E"/>
                </a:solidFill>
                <a:latin typeface="Book Antiqua"/>
                <a:cs typeface="Book Antiqua"/>
              </a:defRPr>
            </a:lvl1pPr>
          </a:lstStyle>
          <a:p>
            <a:endParaRPr/>
          </a:p>
        </p:txBody>
      </p:sp>
      <p:sp>
        <p:nvSpPr>
          <p:cNvPr id="3" name="Holder 3"/>
          <p:cNvSpPr>
            <a:spLocks noGrp="1"/>
          </p:cNvSpPr>
          <p:nvPr>
            <p:ph type="body" idx="1"/>
          </p:nvPr>
        </p:nvSpPr>
        <p:spPr>
          <a:xfrm>
            <a:off x="1958231" y="2102012"/>
            <a:ext cx="11495241" cy="765146"/>
          </a:xfrm>
          <a:prstGeom prst="rect">
            <a:avLst/>
          </a:prstGeom>
        </p:spPr>
        <p:txBody>
          <a:bodyPr lIns="0" tIns="0" rIns="0" bIns="0"/>
          <a:lstStyle>
            <a:lvl1pPr>
              <a:defRPr sz="4972" b="0" i="0">
                <a:solidFill>
                  <a:srgbClr val="071E3E"/>
                </a:solidFill>
                <a:latin typeface="Book Antiqua"/>
                <a:cs typeface="Book Antiqua"/>
              </a:defRPr>
            </a:lvl1pPr>
          </a:lstStyle>
          <a:p>
            <a:endParaRPr/>
          </a:p>
        </p:txBody>
      </p:sp>
      <p:sp>
        <p:nvSpPr>
          <p:cNvPr id="7" name="Holder 4">
            <a:extLst>
              <a:ext uri="{FF2B5EF4-FFF2-40B4-BE49-F238E27FC236}">
                <a16:creationId xmlns:a16="http://schemas.microsoft.com/office/drawing/2014/main" id="{A15A1985-DD54-6D25-785B-380C24007E48}"/>
              </a:ext>
            </a:extLst>
          </p:cNvPr>
          <p:cNvSpPr>
            <a:spLocks noGrp="1"/>
          </p:cNvSpPr>
          <p:nvPr>
            <p:ph type="sldNum" sz="quarter" idx="4"/>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179835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1" y="2102012"/>
            <a:ext cx="11495241" cy="765146"/>
          </a:xfrm>
        </p:spPr>
        <p:txBody>
          <a:bodyPr lIns="0" tIns="0" rIns="0" bIns="0"/>
          <a:lstStyle>
            <a:lvl1pPr>
              <a:defRPr sz="4972" b="0" i="0">
                <a:solidFill>
                  <a:srgbClr val="071E3E"/>
                </a:solidFill>
                <a:latin typeface="Book Antiqua"/>
                <a:cs typeface="Book Antiqua"/>
              </a:defRPr>
            </a:lvl1pPr>
          </a:lstStyle>
          <a:p>
            <a:endParaRPr/>
          </a:p>
        </p:txBody>
      </p:sp>
      <p:sp>
        <p:nvSpPr>
          <p:cNvPr id="3" name="Holder 3"/>
          <p:cNvSpPr>
            <a:spLocks noGrp="1"/>
          </p:cNvSpPr>
          <p:nvPr>
            <p:ph sz="half" idx="2"/>
          </p:nvPr>
        </p:nvSpPr>
        <p:spPr>
          <a:xfrm>
            <a:off x="812800" y="2103120"/>
            <a:ext cx="7071360" cy="94641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946413"/>
          </a:xfrm>
          <a:prstGeom prst="rect">
            <a:avLst/>
          </a:prstGeom>
        </p:spPr>
        <p:txBody>
          <a:bodyPr wrap="square" lIns="0" tIns="0" rIns="0" bIns="0">
            <a:spAutoFit/>
          </a:bodyPr>
          <a:lstStyle>
            <a:lvl1pPr>
              <a:defRPr/>
            </a:lvl1pPr>
          </a:lstStyle>
          <a:p>
            <a:endParaRPr/>
          </a:p>
        </p:txBody>
      </p:sp>
      <p:sp>
        <p:nvSpPr>
          <p:cNvPr id="8" name="Holder 4">
            <a:extLst>
              <a:ext uri="{FF2B5EF4-FFF2-40B4-BE49-F238E27FC236}">
                <a16:creationId xmlns:a16="http://schemas.microsoft.com/office/drawing/2014/main" id="{ADEBE4F5-1A60-708B-B9BD-C0CD83B6088E}"/>
              </a:ext>
            </a:extLst>
          </p:cNvPr>
          <p:cNvSpPr>
            <a:spLocks noGrp="1"/>
          </p:cNvSpPr>
          <p:nvPr>
            <p:ph type="sldNum" sz="quarter" idx="4"/>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2877549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958231" y="2102012"/>
            <a:ext cx="11495241" cy="765146"/>
          </a:xfrm>
        </p:spPr>
        <p:txBody>
          <a:bodyPr lIns="0" tIns="0" rIns="0" bIns="0"/>
          <a:lstStyle>
            <a:lvl1pPr>
              <a:defRPr sz="4972" b="0" i="0">
                <a:solidFill>
                  <a:srgbClr val="071E3E"/>
                </a:solidFill>
                <a:latin typeface="Book Antiqua"/>
                <a:cs typeface="Book Antiqua"/>
              </a:defRPr>
            </a:lvl1pPr>
          </a:lstStyle>
          <a:p>
            <a:endParaRPr/>
          </a:p>
        </p:txBody>
      </p:sp>
      <p:sp>
        <p:nvSpPr>
          <p:cNvPr id="6" name="Holder 4">
            <a:extLst>
              <a:ext uri="{FF2B5EF4-FFF2-40B4-BE49-F238E27FC236}">
                <a16:creationId xmlns:a16="http://schemas.microsoft.com/office/drawing/2014/main" id="{AF0E1586-0860-A53D-B25A-80FDC321C517}"/>
              </a:ext>
            </a:extLst>
          </p:cNvPr>
          <p:cNvSpPr>
            <a:spLocks noGrp="1"/>
          </p:cNvSpPr>
          <p:nvPr>
            <p:ph type="sldNum" sz="quarter" idx="4"/>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1046217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Holder 4">
            <a:extLst>
              <a:ext uri="{FF2B5EF4-FFF2-40B4-BE49-F238E27FC236}">
                <a16:creationId xmlns:a16="http://schemas.microsoft.com/office/drawing/2014/main" id="{D4A559D5-F897-5C04-1A98-7C52C34B3948}"/>
              </a:ext>
            </a:extLst>
          </p:cNvPr>
          <p:cNvSpPr>
            <a:spLocks noGrp="1"/>
          </p:cNvSpPr>
          <p:nvPr>
            <p:ph type="sldNum" sz="quarter" idx="4"/>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2025360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Holder 4">
            <a:extLst>
              <a:ext uri="{FF2B5EF4-FFF2-40B4-BE49-F238E27FC236}">
                <a16:creationId xmlns:a16="http://schemas.microsoft.com/office/drawing/2014/main" id="{85EECCA5-BF1C-BD5F-FF6D-56C280AF6731}"/>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3210386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94641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2"/>
            <a:ext cx="11379200" cy="946413"/>
          </a:xfrm>
          <a:prstGeom prst="rect">
            <a:avLst/>
          </a:prstGeom>
        </p:spPr>
        <p:txBody>
          <a:bodyPr wrap="square" lIns="0" tIns="0" rIns="0" bIns="0">
            <a:spAutoFit/>
          </a:bodyPr>
          <a:lstStyle>
            <a:lvl1pPr>
              <a:defRPr/>
            </a:lvl1pPr>
          </a:lstStyle>
          <a:p>
            <a:endParaRPr/>
          </a:p>
        </p:txBody>
      </p:sp>
      <p:sp>
        <p:nvSpPr>
          <p:cNvPr id="4" name="Holder 4">
            <a:extLst>
              <a:ext uri="{FF2B5EF4-FFF2-40B4-BE49-F238E27FC236}">
                <a16:creationId xmlns:a16="http://schemas.microsoft.com/office/drawing/2014/main" id="{1BEB5C51-EABE-87F7-A4A7-C96276F2F5E8}"/>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3058044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0CC06-9778-406F-9771-5F5F2E4A12DA}"/>
              </a:ext>
            </a:extLst>
          </p:cNvPr>
          <p:cNvSpPr>
            <a:spLocks noGrp="1"/>
          </p:cNvSpPr>
          <p:nvPr>
            <p:ph type="ctrTitle"/>
          </p:nvPr>
        </p:nvSpPr>
        <p:spPr>
          <a:xfrm>
            <a:off x="2032000" y="1497013"/>
            <a:ext cx="12192000" cy="3182937"/>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B0AE280-A52A-4526-A404-CA76A4E4F20D}"/>
              </a:ext>
            </a:extLst>
          </p:cNvPr>
          <p:cNvSpPr>
            <a:spLocks noGrp="1"/>
          </p:cNvSpPr>
          <p:nvPr>
            <p:ph type="subTitle" idx="1"/>
          </p:nvPr>
        </p:nvSpPr>
        <p:spPr>
          <a:xfrm>
            <a:off x="2032000" y="4802188"/>
            <a:ext cx="121920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B970506-9794-4994-B7FE-F29513E0BABF}"/>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9BDCAFF2-C738-4CDA-861C-F740BB17AB5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9214285-0DC5-4A0D-9F5E-9CC27D82B5F4}"/>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3313595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8A0F-D0C6-49A1-A8C3-C54417251D7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30D24F5-8BB2-408A-9AF7-E4B10730EA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9A582E0-3135-4B1F-8C5D-ECB6E6A9E35F}"/>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A019782B-C1AB-4C0A-AEEA-916D8FEB601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C9134CC-5D9C-4349-B72D-B72FC0C3B347}"/>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3006401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F6AA3-30E0-442C-9CEA-7F57770F524B}"/>
              </a:ext>
            </a:extLst>
          </p:cNvPr>
          <p:cNvSpPr>
            <a:spLocks noGrp="1"/>
          </p:cNvSpPr>
          <p:nvPr>
            <p:ph type="title"/>
          </p:nvPr>
        </p:nvSpPr>
        <p:spPr>
          <a:xfrm>
            <a:off x="1109663" y="2279650"/>
            <a:ext cx="14020800" cy="38036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4C6CAE7-A67C-47E4-AF85-4AE682FCF3F7}"/>
              </a:ext>
            </a:extLst>
          </p:cNvPr>
          <p:cNvSpPr>
            <a:spLocks noGrp="1"/>
          </p:cNvSpPr>
          <p:nvPr>
            <p:ph type="body" idx="1"/>
          </p:nvPr>
        </p:nvSpPr>
        <p:spPr>
          <a:xfrm>
            <a:off x="1109663" y="6119813"/>
            <a:ext cx="14020800"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C9FE60-B55A-453C-ACA8-16877C7C284D}"/>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F9E33948-81AF-4570-B81D-8712D6AB6F2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627E033-C4C5-4C4F-946C-2008ED47F3B1}"/>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17211055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8056-B9A7-41A6-9E02-A9D8D5F4D7E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58DE3CB-6DCE-4757-AC87-98A99244B8EE}"/>
              </a:ext>
            </a:extLst>
          </p:cNvPr>
          <p:cNvSpPr>
            <a:spLocks noGrp="1"/>
          </p:cNvSpPr>
          <p:nvPr>
            <p:ph sz="half" idx="1"/>
          </p:nvPr>
        </p:nvSpPr>
        <p:spPr>
          <a:xfrm>
            <a:off x="1117600" y="2433638"/>
            <a:ext cx="6934200" cy="580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79BC89D-068D-4D5D-A759-C27ECF14010E}"/>
              </a:ext>
            </a:extLst>
          </p:cNvPr>
          <p:cNvSpPr>
            <a:spLocks noGrp="1"/>
          </p:cNvSpPr>
          <p:nvPr>
            <p:ph sz="half" idx="2"/>
          </p:nvPr>
        </p:nvSpPr>
        <p:spPr>
          <a:xfrm>
            <a:off x="8204200" y="2433638"/>
            <a:ext cx="6934200" cy="580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AA17421-59D3-4E82-9D15-D0B2D3FA9799}"/>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6" name="Footer Placeholder 5">
            <a:extLst>
              <a:ext uri="{FF2B5EF4-FFF2-40B4-BE49-F238E27FC236}">
                <a16:creationId xmlns:a16="http://schemas.microsoft.com/office/drawing/2014/main" id="{8307F7FE-3186-45C7-8C6E-12FE22BD068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E1111EA-9E8C-4C1A-9A17-1FF4E038B178}"/>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30262820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D5E59-AA81-427D-A9F3-B880C88E38DB}"/>
              </a:ext>
            </a:extLst>
          </p:cNvPr>
          <p:cNvSpPr>
            <a:spLocks noGrp="1"/>
          </p:cNvSpPr>
          <p:nvPr>
            <p:ph type="title"/>
          </p:nvPr>
        </p:nvSpPr>
        <p:spPr>
          <a:xfrm>
            <a:off x="1119188" y="487363"/>
            <a:ext cx="14020800" cy="1766887"/>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12DCC1F-8C4A-4E66-BD72-5FFD39AB30F0}"/>
              </a:ext>
            </a:extLst>
          </p:cNvPr>
          <p:cNvSpPr>
            <a:spLocks noGrp="1"/>
          </p:cNvSpPr>
          <p:nvPr>
            <p:ph type="body" idx="1"/>
          </p:nvPr>
        </p:nvSpPr>
        <p:spPr>
          <a:xfrm>
            <a:off x="1119188" y="2241550"/>
            <a:ext cx="6877050"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064A31-5923-49B6-94CD-BC0021CE8D57}"/>
              </a:ext>
            </a:extLst>
          </p:cNvPr>
          <p:cNvSpPr>
            <a:spLocks noGrp="1"/>
          </p:cNvSpPr>
          <p:nvPr>
            <p:ph sz="half" idx="2"/>
          </p:nvPr>
        </p:nvSpPr>
        <p:spPr>
          <a:xfrm>
            <a:off x="1119188" y="3340100"/>
            <a:ext cx="6877050" cy="4913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06E212D-ECA7-426D-85DB-C6178CA4BD1B}"/>
              </a:ext>
            </a:extLst>
          </p:cNvPr>
          <p:cNvSpPr>
            <a:spLocks noGrp="1"/>
          </p:cNvSpPr>
          <p:nvPr>
            <p:ph type="body" sz="quarter" idx="3"/>
          </p:nvPr>
        </p:nvSpPr>
        <p:spPr>
          <a:xfrm>
            <a:off x="8229600" y="2241550"/>
            <a:ext cx="6910388"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C65B9B-8A7C-4134-B876-CA964618EA51}"/>
              </a:ext>
            </a:extLst>
          </p:cNvPr>
          <p:cNvSpPr>
            <a:spLocks noGrp="1"/>
          </p:cNvSpPr>
          <p:nvPr>
            <p:ph sz="quarter" idx="4"/>
          </p:nvPr>
        </p:nvSpPr>
        <p:spPr>
          <a:xfrm>
            <a:off x="8229600" y="3340100"/>
            <a:ext cx="6910388" cy="4913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B1C312A-B801-4171-9EA4-5428C1FCC57D}"/>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8" name="Footer Placeholder 7">
            <a:extLst>
              <a:ext uri="{FF2B5EF4-FFF2-40B4-BE49-F238E27FC236}">
                <a16:creationId xmlns:a16="http://schemas.microsoft.com/office/drawing/2014/main" id="{799C8162-B7E4-4555-B0BB-2A0839540B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AA4D09CE-43D2-4A30-AB81-20E0D551D03D}"/>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1048943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72DA-A2D6-4AEC-BDFE-2621CEEE4A1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45690FF-15CC-42A4-9ADE-36C56ED84B1F}"/>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4" name="Footer Placeholder 3">
            <a:extLst>
              <a:ext uri="{FF2B5EF4-FFF2-40B4-BE49-F238E27FC236}">
                <a16:creationId xmlns:a16="http://schemas.microsoft.com/office/drawing/2014/main" id="{1B709F2E-22A5-4040-9117-5D3D130F4AA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5910FCA-1D3F-4658-9BD9-ABE327E84638}"/>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2029233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9B0F7-9F2F-44F8-AE67-408E8864DC34}"/>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3" name="Footer Placeholder 2">
            <a:extLst>
              <a:ext uri="{FF2B5EF4-FFF2-40B4-BE49-F238E27FC236}">
                <a16:creationId xmlns:a16="http://schemas.microsoft.com/office/drawing/2014/main" id="{BA4D0EE6-5C18-4F02-82B6-6C821A185CB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B28C689-598B-4AD9-837C-295FAC05BEF0}"/>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7858612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DB60-237C-46F0-844D-18AEF5839F21}"/>
              </a:ext>
            </a:extLst>
          </p:cNvPr>
          <p:cNvSpPr>
            <a:spLocks noGrp="1"/>
          </p:cNvSpPr>
          <p:nvPr>
            <p:ph type="title"/>
          </p:nvPr>
        </p:nvSpPr>
        <p:spPr>
          <a:xfrm>
            <a:off x="1119188" y="609600"/>
            <a:ext cx="5243512" cy="21336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5B5A66D-8977-4ECA-B96C-B4462BD113F4}"/>
              </a:ext>
            </a:extLst>
          </p:cNvPr>
          <p:cNvSpPr>
            <a:spLocks noGrp="1"/>
          </p:cNvSpPr>
          <p:nvPr>
            <p:ph idx="1"/>
          </p:nvPr>
        </p:nvSpPr>
        <p:spPr>
          <a:xfrm>
            <a:off x="6910388" y="1316038"/>
            <a:ext cx="8229600"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BF1F165-76C6-476B-A487-4C30DF52C671}"/>
              </a:ext>
            </a:extLst>
          </p:cNvPr>
          <p:cNvSpPr>
            <a:spLocks noGrp="1"/>
          </p:cNvSpPr>
          <p:nvPr>
            <p:ph type="body" sz="half" idx="2"/>
          </p:nvPr>
        </p:nvSpPr>
        <p:spPr>
          <a:xfrm>
            <a:off x="1119188" y="2743200"/>
            <a:ext cx="5243512"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855372-AD8D-4256-9125-97886C95DEF4}"/>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6" name="Footer Placeholder 5">
            <a:extLst>
              <a:ext uri="{FF2B5EF4-FFF2-40B4-BE49-F238E27FC236}">
                <a16:creationId xmlns:a16="http://schemas.microsoft.com/office/drawing/2014/main" id="{0E9CD8E2-44AD-4297-B6F7-65C6DAE071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DF67D68-2320-4CD8-9874-C69613423AF9}"/>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9594405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78068-02A1-4BD7-94C4-07702641A5D6}"/>
              </a:ext>
            </a:extLst>
          </p:cNvPr>
          <p:cNvSpPr>
            <a:spLocks noGrp="1"/>
          </p:cNvSpPr>
          <p:nvPr>
            <p:ph type="title"/>
          </p:nvPr>
        </p:nvSpPr>
        <p:spPr>
          <a:xfrm>
            <a:off x="1119188" y="609600"/>
            <a:ext cx="5243512" cy="21336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3971D4F-12C7-424D-8761-AD7F237AF5CB}"/>
              </a:ext>
            </a:extLst>
          </p:cNvPr>
          <p:cNvSpPr>
            <a:spLocks noGrp="1"/>
          </p:cNvSpPr>
          <p:nvPr>
            <p:ph type="pic" idx="1"/>
          </p:nvPr>
        </p:nvSpPr>
        <p:spPr>
          <a:xfrm>
            <a:off x="6910388" y="1316038"/>
            <a:ext cx="8229600"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6E2ABDF-10C6-4601-B064-6D64AA049A51}"/>
              </a:ext>
            </a:extLst>
          </p:cNvPr>
          <p:cNvSpPr>
            <a:spLocks noGrp="1"/>
          </p:cNvSpPr>
          <p:nvPr>
            <p:ph type="body" sz="half" idx="2"/>
          </p:nvPr>
        </p:nvSpPr>
        <p:spPr>
          <a:xfrm>
            <a:off x="1119188" y="2743200"/>
            <a:ext cx="5243512"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21458E-8B8B-42CB-9653-9CEC199E414C}"/>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6" name="Footer Placeholder 5">
            <a:extLst>
              <a:ext uri="{FF2B5EF4-FFF2-40B4-BE49-F238E27FC236}">
                <a16:creationId xmlns:a16="http://schemas.microsoft.com/office/drawing/2014/main" id="{7C630362-8AFF-479E-AEFF-D824423DE09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BBAA25B-9515-49AB-9C14-10F1745FBB12}"/>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3176520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9090-8412-4D1B-91A5-54B2F76FAB5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5D638AC-ED86-42BC-9A08-28767125B2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8F5C741-6114-4AC8-8A4A-E900F794A07D}"/>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B9148EDA-4250-4E30-833C-D9E7013B154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7E063A-0228-4150-B80E-A4FCF08E87F8}"/>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38450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3" name="Holder 3"/>
          <p:cNvSpPr>
            <a:spLocks noGrp="1"/>
          </p:cNvSpPr>
          <p:nvPr>
            <p:ph type="body" idx="1"/>
          </p:nvPr>
        </p:nvSpPr>
        <p:spPr>
          <a:xfrm>
            <a:off x="1958234" y="2102014"/>
            <a:ext cx="11495241" cy="765274"/>
          </a:xfrm>
          <a:prstGeom prst="rect">
            <a:avLst/>
          </a:prstGeom>
        </p:spPr>
        <p:txBody>
          <a:bodyPr lIns="0" tIns="0" rIns="0" bIns="0"/>
          <a:lstStyle>
            <a:lvl1pPr>
              <a:defRPr sz="4973" b="0" i="0">
                <a:solidFill>
                  <a:srgbClr val="071E3E"/>
                </a:solidFill>
                <a:latin typeface="Book Antiqua"/>
                <a:cs typeface="Book Antiqua"/>
              </a:defRPr>
            </a:lvl1pPr>
          </a:lstStyle>
          <a:p>
            <a:endParaRPr/>
          </a:p>
        </p:txBody>
      </p:sp>
      <p:sp>
        <p:nvSpPr>
          <p:cNvPr id="4" name="Holder 4">
            <a:extLst>
              <a:ext uri="{FF2B5EF4-FFF2-40B4-BE49-F238E27FC236}">
                <a16:creationId xmlns:a16="http://schemas.microsoft.com/office/drawing/2014/main" id="{30069DD9-BFD0-4E2F-3723-16567931BB82}"/>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2476748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50B727-C07D-4448-99B6-D5520F7A7ECB}"/>
              </a:ext>
            </a:extLst>
          </p:cNvPr>
          <p:cNvSpPr>
            <a:spLocks noGrp="1"/>
          </p:cNvSpPr>
          <p:nvPr>
            <p:ph type="title" orient="vert"/>
          </p:nvPr>
        </p:nvSpPr>
        <p:spPr>
          <a:xfrm>
            <a:off x="11633200" y="487363"/>
            <a:ext cx="3505200" cy="77485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684761A-48EF-47E0-A816-AE3F012439F5}"/>
              </a:ext>
            </a:extLst>
          </p:cNvPr>
          <p:cNvSpPr>
            <a:spLocks noGrp="1"/>
          </p:cNvSpPr>
          <p:nvPr>
            <p:ph type="body" orient="vert" idx="1"/>
          </p:nvPr>
        </p:nvSpPr>
        <p:spPr>
          <a:xfrm>
            <a:off x="1117600" y="487363"/>
            <a:ext cx="10363200" cy="7748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571C24E-8013-4271-83A1-6CCDDE9277A8}"/>
              </a:ext>
            </a:extLst>
          </p:cNvPr>
          <p:cNvSpPr>
            <a:spLocks noGrp="1"/>
          </p:cNvSpPr>
          <p:nvPr>
            <p:ph type="dt" sz="half" idx="10"/>
          </p:nvPr>
        </p:nvSpPr>
        <p:spPr/>
        <p:txBody>
          <a:body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37BFA9A5-6F2E-4112-8086-7AE19110E93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13B34EC-1E56-48BB-AA59-C4A701B8FB9B}"/>
              </a:ext>
            </a:extLst>
          </p:cNvPr>
          <p:cNvSpPr>
            <a:spLocks noGrp="1"/>
          </p:cNvSpPr>
          <p:nvPr>
            <p:ph type="sldNum" sz="quarter" idx="12"/>
          </p:nvPr>
        </p:nvSpPr>
        <p:spPr/>
        <p:txBody>
          <a:bodyPr/>
          <a:lstStyle/>
          <a:p>
            <a:fld id="{12C2BC42-8210-4637-922C-B37EBEA62AFD}" type="slidenum">
              <a:rPr lang="en-CA" smtClean="0"/>
              <a:t>‹#›</a:t>
            </a:fld>
            <a:endParaRPr lang="en-CA"/>
          </a:p>
        </p:txBody>
      </p:sp>
    </p:spTree>
    <p:extLst>
      <p:ext uri="{BB962C8B-B14F-4D97-AF65-F5344CB8AC3E}">
        <p14:creationId xmlns:p14="http://schemas.microsoft.com/office/powerpoint/2010/main" val="204780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3" name="Holder 3"/>
          <p:cNvSpPr>
            <a:spLocks noGrp="1"/>
          </p:cNvSpPr>
          <p:nvPr>
            <p:ph sz="half" idx="2"/>
          </p:nvPr>
        </p:nvSpPr>
        <p:spPr>
          <a:xfrm>
            <a:off x="812800" y="2103122"/>
            <a:ext cx="7071360" cy="94641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2"/>
            <a:ext cx="7071360" cy="946413"/>
          </a:xfrm>
          <a:prstGeom prst="rect">
            <a:avLst/>
          </a:prstGeom>
        </p:spPr>
        <p:txBody>
          <a:bodyPr wrap="square" lIns="0" tIns="0" rIns="0" bIns="0">
            <a:spAutoFit/>
          </a:bodyPr>
          <a:lstStyle>
            <a:lvl1pPr>
              <a:defRPr/>
            </a:lvl1pPr>
          </a:lstStyle>
          <a:p>
            <a:endParaRPr/>
          </a:p>
        </p:txBody>
      </p:sp>
      <p:sp>
        <p:nvSpPr>
          <p:cNvPr id="5" name="Holder 4">
            <a:extLst>
              <a:ext uri="{FF2B5EF4-FFF2-40B4-BE49-F238E27FC236}">
                <a16:creationId xmlns:a16="http://schemas.microsoft.com/office/drawing/2014/main" id="{7AF55707-4669-9AEA-752F-A1D78DBB944F}"/>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246528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765274"/>
          </a:xfrm>
        </p:spPr>
        <p:txBody>
          <a:bodyPr lIns="0" tIns="0" rIns="0" bIns="0"/>
          <a:lstStyle>
            <a:lvl1pPr>
              <a:defRPr sz="4973" b="0" i="0">
                <a:solidFill>
                  <a:srgbClr val="071E3E"/>
                </a:solidFill>
                <a:latin typeface="Book Antiqua"/>
                <a:cs typeface="Book Antiqua"/>
              </a:defRPr>
            </a:lvl1pPr>
          </a:lstStyle>
          <a:p>
            <a:endParaRPr/>
          </a:p>
        </p:txBody>
      </p:sp>
      <p:sp>
        <p:nvSpPr>
          <p:cNvPr id="3" name="Holder 4">
            <a:extLst>
              <a:ext uri="{FF2B5EF4-FFF2-40B4-BE49-F238E27FC236}">
                <a16:creationId xmlns:a16="http://schemas.microsoft.com/office/drawing/2014/main" id="{7F0E60A6-2BC0-4D8E-D62D-5BB1BDECD256}"/>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146569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a:extLst>
              <a:ext uri="{FF2B5EF4-FFF2-40B4-BE49-F238E27FC236}">
                <a16:creationId xmlns:a16="http://schemas.microsoft.com/office/drawing/2014/main" id="{4BAC16A6-D115-22BF-4EEF-AC647F157377}"/>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lumMod val="50000"/>
                  </a:schemeClr>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3953137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3" name="Holder 4">
            <a:extLst>
              <a:ext uri="{FF2B5EF4-FFF2-40B4-BE49-F238E27FC236}">
                <a16:creationId xmlns:a16="http://schemas.microsoft.com/office/drawing/2014/main" id="{85EECCA5-BF1C-BD5F-FF6D-56C280AF6731}"/>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398080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Holder 4">
            <a:extLst>
              <a:ext uri="{FF2B5EF4-FFF2-40B4-BE49-F238E27FC236}">
                <a16:creationId xmlns:a16="http://schemas.microsoft.com/office/drawing/2014/main" id="{85EECCA5-BF1C-BD5F-FF6D-56C280AF6731}"/>
              </a:ext>
            </a:extLst>
          </p:cNvPr>
          <p:cNvSpPr>
            <a:spLocks noGrp="1"/>
          </p:cNvSpPr>
          <p:nvPr>
            <p:ph type="sldNum" sz="quarter" idx="4"/>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69980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Holder 4">
            <a:extLst>
              <a:ext uri="{FF2B5EF4-FFF2-40B4-BE49-F238E27FC236}">
                <a16:creationId xmlns:a16="http://schemas.microsoft.com/office/drawing/2014/main" id="{ED3C623D-D974-9E07-449B-C9273CF02EC4}"/>
              </a:ext>
            </a:extLst>
          </p:cNvPr>
          <p:cNvSpPr>
            <a:spLocks noGrp="1"/>
          </p:cNvSpPr>
          <p:nvPr>
            <p:ph type="sldNum" sz="quarter" idx="10"/>
          </p:nvPr>
        </p:nvSpPr>
        <p:spPr>
          <a:xfrm>
            <a:off x="15671735" y="8792679"/>
            <a:ext cx="471637" cy="351321"/>
          </a:xfrm>
          <a:prstGeom prst="rect">
            <a:avLst/>
          </a:prstGeom>
        </p:spPr>
        <p:txBody>
          <a:bodyPr lIns="0" tIns="0" rIns="0" bIns="0"/>
          <a:lstStyle>
            <a:lvl1pPr algn="r">
              <a:defRPr>
                <a:solidFill>
                  <a:schemeClr val="bg1"/>
                </a:solidFill>
              </a:defRPr>
            </a:lvl1pPr>
          </a:lstStyle>
          <a:p>
            <a:pPr algn="l"/>
            <a:fld id="{B6F15528-21DE-4FAA-801E-634DDDAF4B2B}" type="slidenum">
              <a:rPr lang="en-US" sz="1200" smtClean="0"/>
              <a:pPr algn="l"/>
              <a:t>‹#›</a:t>
            </a:fld>
            <a:endParaRPr lang="en-US" sz="1200"/>
          </a:p>
        </p:txBody>
      </p:sp>
    </p:spTree>
    <p:extLst>
      <p:ext uri="{BB962C8B-B14F-4D97-AF65-F5344CB8AC3E}">
        <p14:creationId xmlns:p14="http://schemas.microsoft.com/office/powerpoint/2010/main" val="2013251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946413"/>
          </a:xfrm>
          <a:prstGeom prst="rect">
            <a:avLst/>
          </a:prstGeom>
        </p:spPr>
        <p:txBody>
          <a:bodyPr wrap="square" lIns="0" tIns="0" rIns="0" bIns="0">
            <a:spAutoFit/>
          </a:bodyPr>
          <a:lstStyle>
            <a:lvl1pPr>
              <a:defRPr sz="6150" b="0" i="0">
                <a:solidFill>
                  <a:srgbClr val="071E3E"/>
                </a:solidFill>
                <a:latin typeface="Book Antiqua"/>
                <a:cs typeface="Book Antiqua"/>
              </a:defRPr>
            </a:lvl1pPr>
          </a:lstStyle>
          <a:p>
            <a:endParaRPr/>
          </a:p>
        </p:txBody>
      </p:sp>
    </p:spTree>
    <p:extLst>
      <p:ext uri="{BB962C8B-B14F-4D97-AF65-F5344CB8AC3E}">
        <p14:creationId xmlns:p14="http://schemas.microsoft.com/office/powerpoint/2010/main" val="426333463"/>
      </p:ext>
    </p:extLst>
  </p:cSld>
  <p:clrMap bg1="lt1" tx1="dk1" bg2="lt2" tx2="dk2" accent1="accent1" accent2="accent2" accent3="accent3" accent4="accent4" accent5="accent5" accent6="accent6" hlink="hlink" folHlink="folHlink"/>
  <p:sldLayoutIdLst>
    <p:sldLayoutId id="2147483672" r:id="rId1"/>
    <p:sldLayoutId id="2147483667" r:id="rId2"/>
    <p:sldLayoutId id="2147483668" r:id="rId3"/>
    <p:sldLayoutId id="2147483669" r:id="rId4"/>
    <p:sldLayoutId id="2147483670" r:id="rId5"/>
    <p:sldLayoutId id="2147483671" r:id="rId6"/>
    <p:sldLayoutId id="2147483735" r:id="rId7"/>
  </p:sldLayoutIdLst>
  <p:hf hdr="0" ftr="0" dt="0"/>
  <p:txStyles>
    <p:titleStyle>
      <a:lvl1pPr>
        <a:defRPr>
          <a:latin typeface="+mj-lt"/>
          <a:ea typeface="+mj-ea"/>
          <a:cs typeface="+mj-cs"/>
        </a:defRPr>
      </a:lvl1pPr>
    </p:titleStyle>
    <p:bodyStyle>
      <a:lvl1pPr marL="0">
        <a:defRPr baseline="0">
          <a:latin typeface="Gill Sans MT" panose="020B0502020104020203" pitchFamily="34" charset="0"/>
          <a:ea typeface="+mn-ea"/>
          <a:cs typeface="+mn-cs"/>
        </a:defRPr>
      </a:lvl1pPr>
      <a:lvl2pPr marL="369657">
        <a:defRPr>
          <a:latin typeface="+mn-lt"/>
          <a:ea typeface="+mn-ea"/>
          <a:cs typeface="+mn-cs"/>
        </a:defRPr>
      </a:lvl2pPr>
      <a:lvl3pPr marL="739314">
        <a:defRPr>
          <a:latin typeface="+mn-lt"/>
          <a:ea typeface="+mn-ea"/>
          <a:cs typeface="+mn-cs"/>
        </a:defRPr>
      </a:lvl3pPr>
      <a:lvl4pPr marL="1108971">
        <a:defRPr>
          <a:latin typeface="+mn-lt"/>
          <a:ea typeface="+mn-ea"/>
          <a:cs typeface="+mn-cs"/>
        </a:defRPr>
      </a:lvl4pPr>
      <a:lvl5pPr marL="1478628">
        <a:defRPr>
          <a:latin typeface="+mn-lt"/>
          <a:ea typeface="+mn-ea"/>
          <a:cs typeface="+mn-cs"/>
        </a:defRPr>
      </a:lvl5pPr>
      <a:lvl6pPr marL="1848284">
        <a:defRPr>
          <a:latin typeface="+mn-lt"/>
          <a:ea typeface="+mn-ea"/>
          <a:cs typeface="+mn-cs"/>
        </a:defRPr>
      </a:lvl6pPr>
      <a:lvl7pPr marL="2217942">
        <a:defRPr>
          <a:latin typeface="+mn-lt"/>
          <a:ea typeface="+mn-ea"/>
          <a:cs typeface="+mn-cs"/>
        </a:defRPr>
      </a:lvl7pPr>
      <a:lvl8pPr marL="2587597">
        <a:defRPr>
          <a:latin typeface="+mn-lt"/>
          <a:ea typeface="+mn-ea"/>
          <a:cs typeface="+mn-cs"/>
        </a:defRPr>
      </a:lvl8pPr>
      <a:lvl9pPr marL="2957254">
        <a:defRPr>
          <a:latin typeface="+mn-lt"/>
          <a:ea typeface="+mn-ea"/>
          <a:cs typeface="+mn-cs"/>
        </a:defRPr>
      </a:lvl9pPr>
    </p:bodyStyle>
    <p:otherStyle>
      <a:lvl1pPr marL="0">
        <a:defRPr>
          <a:latin typeface="+mn-lt"/>
          <a:ea typeface="+mn-ea"/>
          <a:cs typeface="+mn-cs"/>
        </a:defRPr>
      </a:lvl1pPr>
      <a:lvl2pPr marL="369657">
        <a:defRPr>
          <a:latin typeface="+mn-lt"/>
          <a:ea typeface="+mn-ea"/>
          <a:cs typeface="+mn-cs"/>
        </a:defRPr>
      </a:lvl2pPr>
      <a:lvl3pPr marL="739314">
        <a:defRPr>
          <a:latin typeface="+mn-lt"/>
          <a:ea typeface="+mn-ea"/>
          <a:cs typeface="+mn-cs"/>
        </a:defRPr>
      </a:lvl3pPr>
      <a:lvl4pPr marL="1108971">
        <a:defRPr>
          <a:latin typeface="+mn-lt"/>
          <a:ea typeface="+mn-ea"/>
          <a:cs typeface="+mn-cs"/>
        </a:defRPr>
      </a:lvl4pPr>
      <a:lvl5pPr marL="1478628">
        <a:defRPr>
          <a:latin typeface="+mn-lt"/>
          <a:ea typeface="+mn-ea"/>
          <a:cs typeface="+mn-cs"/>
        </a:defRPr>
      </a:lvl5pPr>
      <a:lvl6pPr marL="1848284">
        <a:defRPr>
          <a:latin typeface="+mn-lt"/>
          <a:ea typeface="+mn-ea"/>
          <a:cs typeface="+mn-cs"/>
        </a:defRPr>
      </a:lvl6pPr>
      <a:lvl7pPr marL="2217942">
        <a:defRPr>
          <a:latin typeface="+mn-lt"/>
          <a:ea typeface="+mn-ea"/>
          <a:cs typeface="+mn-cs"/>
        </a:defRPr>
      </a:lvl7pPr>
      <a:lvl8pPr marL="2587597">
        <a:defRPr>
          <a:latin typeface="+mn-lt"/>
          <a:ea typeface="+mn-ea"/>
          <a:cs typeface="+mn-cs"/>
        </a:defRPr>
      </a:lvl8pPr>
      <a:lvl9pPr marL="2957254">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58234" y="2102014"/>
            <a:ext cx="11495241" cy="946413"/>
          </a:xfrm>
          <a:prstGeom prst="rect">
            <a:avLst/>
          </a:prstGeom>
        </p:spPr>
        <p:txBody>
          <a:bodyPr wrap="square" lIns="0" tIns="0" rIns="0" bIns="0">
            <a:spAutoFit/>
          </a:bodyPr>
          <a:lstStyle>
            <a:lvl1pPr>
              <a:defRPr sz="6150" b="0" i="0">
                <a:solidFill>
                  <a:srgbClr val="071E3E"/>
                </a:solidFill>
                <a:latin typeface="Book Antiqua"/>
                <a:cs typeface="Book Antiqua"/>
              </a:defRPr>
            </a:lvl1pPr>
          </a:lstStyle>
          <a:p>
            <a:endParaRPr/>
          </a:p>
        </p:txBody>
      </p:sp>
      <p:sp>
        <p:nvSpPr>
          <p:cNvPr id="3" name="Holder 3"/>
          <p:cNvSpPr>
            <a:spLocks noGrp="1"/>
          </p:cNvSpPr>
          <p:nvPr>
            <p:ph type="body" idx="1"/>
          </p:nvPr>
        </p:nvSpPr>
        <p:spPr>
          <a:xfrm>
            <a:off x="1958234" y="2102014"/>
            <a:ext cx="11495241" cy="946413"/>
          </a:xfrm>
          <a:prstGeom prst="rect">
            <a:avLst/>
          </a:prstGeom>
        </p:spPr>
        <p:txBody>
          <a:bodyPr wrap="square" lIns="0" tIns="0" rIns="0" bIns="0">
            <a:spAutoFit/>
          </a:bodyPr>
          <a:lstStyle>
            <a:lvl1pPr>
              <a:defRPr sz="6150" b="0" i="0">
                <a:solidFill>
                  <a:srgbClr val="071E3E"/>
                </a:solidFill>
                <a:latin typeface="Book Antiqua"/>
                <a:cs typeface="Book Antiqua"/>
              </a:defRPr>
            </a:lvl1pPr>
          </a:lstStyle>
          <a:p>
            <a:endParaRPr/>
          </a:p>
        </p:txBody>
      </p:sp>
      <p:sp>
        <p:nvSpPr>
          <p:cNvPr id="9" name="object 4">
            <a:extLst>
              <a:ext uri="{FF2B5EF4-FFF2-40B4-BE49-F238E27FC236}">
                <a16:creationId xmlns:a16="http://schemas.microsoft.com/office/drawing/2014/main" id="{ED0CD708-6F9C-2FEC-669B-B62354E5B0F8}"/>
              </a:ext>
            </a:extLst>
          </p:cNvPr>
          <p:cNvSpPr txBox="1"/>
          <p:nvPr userDrawn="1"/>
        </p:nvSpPr>
        <p:spPr>
          <a:xfrm>
            <a:off x="497731" y="212664"/>
            <a:ext cx="4555532" cy="163143"/>
          </a:xfrm>
          <a:prstGeom prst="rect">
            <a:avLst/>
          </a:prstGeom>
        </p:spPr>
        <p:txBody>
          <a:bodyPr vert="horz" wrap="square" lIns="0" tIns="13864" rIns="0" bIns="0" rtlCol="0">
            <a:spAutoFit/>
          </a:bodyPr>
          <a:lstStyle/>
          <a:p>
            <a:pPr marL="10268" defTabSz="739314">
              <a:spcBef>
                <a:spcPts val="109"/>
              </a:spcBef>
            </a:pPr>
            <a:r>
              <a:rPr lang="en-US" sz="969" i="1" spc="76">
                <a:solidFill>
                  <a:schemeClr val="bg1"/>
                </a:solidFill>
                <a:latin typeface="Palatino Linotype"/>
                <a:cs typeface="Palatino Linotype"/>
              </a:rPr>
              <a:t>UBC Faculty of Medicine </a:t>
            </a:r>
            <a:r>
              <a:rPr lang="en-US" sz="969" i="1" spc="52">
                <a:solidFill>
                  <a:schemeClr val="bg1"/>
                </a:solidFill>
                <a:latin typeface="Palatino Linotype"/>
                <a:cs typeface="Palatino Linotype"/>
              </a:rPr>
              <a:t>| Team Norms Workshop</a:t>
            </a:r>
            <a:endParaRPr lang="en-US" sz="969">
              <a:solidFill>
                <a:schemeClr val="bg1"/>
              </a:solidFill>
              <a:latin typeface="Palatino Linotype"/>
              <a:cs typeface="Palatino Linotype"/>
            </a:endParaRPr>
          </a:p>
        </p:txBody>
      </p:sp>
    </p:spTree>
    <p:extLst>
      <p:ext uri="{BB962C8B-B14F-4D97-AF65-F5344CB8AC3E}">
        <p14:creationId xmlns:p14="http://schemas.microsoft.com/office/powerpoint/2010/main" val="307146645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Lst>
  <p:hf hdr="0" ftr="0" dt="0"/>
  <p:txStyles>
    <p:titleStyle>
      <a:lvl1pPr>
        <a:defRPr>
          <a:latin typeface="+mj-lt"/>
          <a:ea typeface="+mj-ea"/>
          <a:cs typeface="+mj-cs"/>
        </a:defRPr>
      </a:lvl1pPr>
    </p:titleStyle>
    <p:bodyStyle>
      <a:lvl1pPr marL="0">
        <a:defRPr baseline="0">
          <a:latin typeface="Gill Sans MT" panose="020B0502020104020203" pitchFamily="34" charset="0"/>
          <a:ea typeface="+mn-ea"/>
          <a:cs typeface="+mn-cs"/>
        </a:defRPr>
      </a:lvl1pPr>
      <a:lvl2pPr marL="369657">
        <a:defRPr>
          <a:latin typeface="+mn-lt"/>
          <a:ea typeface="+mn-ea"/>
          <a:cs typeface="+mn-cs"/>
        </a:defRPr>
      </a:lvl2pPr>
      <a:lvl3pPr marL="739314">
        <a:defRPr>
          <a:latin typeface="+mn-lt"/>
          <a:ea typeface="+mn-ea"/>
          <a:cs typeface="+mn-cs"/>
        </a:defRPr>
      </a:lvl3pPr>
      <a:lvl4pPr marL="1108971">
        <a:defRPr>
          <a:latin typeface="+mn-lt"/>
          <a:ea typeface="+mn-ea"/>
          <a:cs typeface="+mn-cs"/>
        </a:defRPr>
      </a:lvl4pPr>
      <a:lvl5pPr marL="1478628">
        <a:defRPr>
          <a:latin typeface="+mn-lt"/>
          <a:ea typeface="+mn-ea"/>
          <a:cs typeface="+mn-cs"/>
        </a:defRPr>
      </a:lvl5pPr>
      <a:lvl6pPr marL="1848284">
        <a:defRPr>
          <a:latin typeface="+mn-lt"/>
          <a:ea typeface="+mn-ea"/>
          <a:cs typeface="+mn-cs"/>
        </a:defRPr>
      </a:lvl6pPr>
      <a:lvl7pPr marL="2217942">
        <a:defRPr>
          <a:latin typeface="+mn-lt"/>
          <a:ea typeface="+mn-ea"/>
          <a:cs typeface="+mn-cs"/>
        </a:defRPr>
      </a:lvl7pPr>
      <a:lvl8pPr marL="2587597">
        <a:defRPr>
          <a:latin typeface="+mn-lt"/>
          <a:ea typeface="+mn-ea"/>
          <a:cs typeface="+mn-cs"/>
        </a:defRPr>
      </a:lvl8pPr>
      <a:lvl9pPr marL="2957254">
        <a:defRPr>
          <a:latin typeface="+mn-lt"/>
          <a:ea typeface="+mn-ea"/>
          <a:cs typeface="+mn-cs"/>
        </a:defRPr>
      </a:lvl9pPr>
    </p:bodyStyle>
    <p:otherStyle>
      <a:lvl1pPr marL="0">
        <a:defRPr>
          <a:latin typeface="+mn-lt"/>
          <a:ea typeface="+mn-ea"/>
          <a:cs typeface="+mn-cs"/>
        </a:defRPr>
      </a:lvl1pPr>
      <a:lvl2pPr marL="369657">
        <a:defRPr>
          <a:latin typeface="+mn-lt"/>
          <a:ea typeface="+mn-ea"/>
          <a:cs typeface="+mn-cs"/>
        </a:defRPr>
      </a:lvl2pPr>
      <a:lvl3pPr marL="739314">
        <a:defRPr>
          <a:latin typeface="+mn-lt"/>
          <a:ea typeface="+mn-ea"/>
          <a:cs typeface="+mn-cs"/>
        </a:defRPr>
      </a:lvl3pPr>
      <a:lvl4pPr marL="1108971">
        <a:defRPr>
          <a:latin typeface="+mn-lt"/>
          <a:ea typeface="+mn-ea"/>
          <a:cs typeface="+mn-cs"/>
        </a:defRPr>
      </a:lvl4pPr>
      <a:lvl5pPr marL="1478628">
        <a:defRPr>
          <a:latin typeface="+mn-lt"/>
          <a:ea typeface="+mn-ea"/>
          <a:cs typeface="+mn-cs"/>
        </a:defRPr>
      </a:lvl5pPr>
      <a:lvl6pPr marL="1848284">
        <a:defRPr>
          <a:latin typeface="+mn-lt"/>
          <a:ea typeface="+mn-ea"/>
          <a:cs typeface="+mn-cs"/>
        </a:defRPr>
      </a:lvl6pPr>
      <a:lvl7pPr marL="2217942">
        <a:defRPr>
          <a:latin typeface="+mn-lt"/>
          <a:ea typeface="+mn-ea"/>
          <a:cs typeface="+mn-cs"/>
        </a:defRPr>
      </a:lvl7pPr>
      <a:lvl8pPr marL="2587597">
        <a:defRPr>
          <a:latin typeface="+mn-lt"/>
          <a:ea typeface="+mn-ea"/>
          <a:cs typeface="+mn-cs"/>
        </a:defRPr>
      </a:lvl8pPr>
      <a:lvl9pPr marL="2957254">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958231" y="2102012"/>
            <a:ext cx="11495241" cy="946413"/>
          </a:xfrm>
          <a:prstGeom prst="rect">
            <a:avLst/>
          </a:prstGeom>
        </p:spPr>
        <p:txBody>
          <a:bodyPr wrap="square" lIns="0" tIns="0" rIns="0" bIns="0">
            <a:spAutoFit/>
          </a:bodyPr>
          <a:lstStyle>
            <a:lvl1pPr>
              <a:defRPr sz="6150" b="0" i="0">
                <a:solidFill>
                  <a:srgbClr val="071E3E"/>
                </a:solidFill>
                <a:latin typeface="Book Antiqua"/>
                <a:cs typeface="Book Antiqua"/>
              </a:defRPr>
            </a:lvl1pPr>
          </a:lstStyle>
          <a:p>
            <a:endParaRPr/>
          </a:p>
        </p:txBody>
      </p:sp>
      <p:sp>
        <p:nvSpPr>
          <p:cNvPr id="12" name="Holder 4">
            <a:extLst>
              <a:ext uri="{FF2B5EF4-FFF2-40B4-BE49-F238E27FC236}">
                <a16:creationId xmlns:a16="http://schemas.microsoft.com/office/drawing/2014/main" id="{2E05F670-8267-75C2-C872-4EB8B513EB5F}"/>
              </a:ext>
            </a:extLst>
          </p:cNvPr>
          <p:cNvSpPr>
            <a:spLocks noGrp="1"/>
          </p:cNvSpPr>
          <p:nvPr>
            <p:ph type="sldNum" sz="quarter" idx="4"/>
          </p:nvPr>
        </p:nvSpPr>
        <p:spPr>
          <a:xfrm>
            <a:off x="14942916" y="8780161"/>
            <a:ext cx="471637" cy="351321"/>
          </a:xfrm>
          <a:prstGeom prst="rect">
            <a:avLst/>
          </a:prstGeom>
        </p:spPr>
        <p:txBody>
          <a:bodyPr lIns="0" tIns="0" rIns="0" bIns="0"/>
          <a:lstStyle>
            <a:lvl1pPr algn="r">
              <a:defRPr>
                <a:solidFill>
                  <a:schemeClr val="bg1">
                    <a:lumMod val="65000"/>
                  </a:schemeClr>
                </a:solidFill>
              </a:defRPr>
            </a:lvl1pPr>
          </a:lstStyle>
          <a:p>
            <a:fld id="{B6F15528-21DE-4FAA-801E-634DDDAF4B2B}" type="slidenum">
              <a:rPr lang="en-US" sz="1200" smtClean="0">
                <a:latin typeface="Gill Sans MT" panose="020B0502020104020203" pitchFamily="34" charset="0"/>
              </a:rPr>
              <a:pPr/>
              <a:t>‹#›</a:t>
            </a:fld>
            <a:endParaRPr lang="en-US" sz="1200">
              <a:latin typeface="Gill Sans MT" panose="020B0502020104020203" pitchFamily="34" charset="0"/>
            </a:endParaRPr>
          </a:p>
        </p:txBody>
      </p:sp>
    </p:spTree>
    <p:extLst>
      <p:ext uri="{BB962C8B-B14F-4D97-AF65-F5344CB8AC3E}">
        <p14:creationId xmlns:p14="http://schemas.microsoft.com/office/powerpoint/2010/main" val="426520440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36" r:id="rId6"/>
  </p:sldLayoutIdLst>
  <p:txStyles>
    <p:titleStyle>
      <a:lvl1pPr>
        <a:defRPr>
          <a:latin typeface="+mj-lt"/>
          <a:ea typeface="+mj-ea"/>
          <a:cs typeface="+mj-cs"/>
        </a:defRPr>
      </a:lvl1pPr>
    </p:titleStyle>
    <p:bodyStyle>
      <a:lvl1pPr marL="0">
        <a:defRPr>
          <a:latin typeface="+mn-lt"/>
          <a:ea typeface="+mn-ea"/>
          <a:cs typeface="+mn-cs"/>
        </a:defRPr>
      </a:lvl1pPr>
      <a:lvl2pPr marL="369646">
        <a:defRPr>
          <a:latin typeface="+mn-lt"/>
          <a:ea typeface="+mn-ea"/>
          <a:cs typeface="+mn-cs"/>
        </a:defRPr>
      </a:lvl2pPr>
      <a:lvl3pPr marL="739292">
        <a:defRPr>
          <a:latin typeface="+mn-lt"/>
          <a:ea typeface="+mn-ea"/>
          <a:cs typeface="+mn-cs"/>
        </a:defRPr>
      </a:lvl3pPr>
      <a:lvl4pPr marL="1108939">
        <a:defRPr>
          <a:latin typeface="+mn-lt"/>
          <a:ea typeface="+mn-ea"/>
          <a:cs typeface="+mn-cs"/>
        </a:defRPr>
      </a:lvl4pPr>
      <a:lvl5pPr marL="1478585">
        <a:defRPr>
          <a:latin typeface="+mn-lt"/>
          <a:ea typeface="+mn-ea"/>
          <a:cs typeface="+mn-cs"/>
        </a:defRPr>
      </a:lvl5pPr>
      <a:lvl6pPr marL="1848231">
        <a:defRPr>
          <a:latin typeface="+mn-lt"/>
          <a:ea typeface="+mn-ea"/>
          <a:cs typeface="+mn-cs"/>
        </a:defRPr>
      </a:lvl6pPr>
      <a:lvl7pPr marL="2217877">
        <a:defRPr>
          <a:latin typeface="+mn-lt"/>
          <a:ea typeface="+mn-ea"/>
          <a:cs typeface="+mn-cs"/>
        </a:defRPr>
      </a:lvl7pPr>
      <a:lvl8pPr marL="2587523">
        <a:defRPr>
          <a:latin typeface="+mn-lt"/>
          <a:ea typeface="+mn-ea"/>
          <a:cs typeface="+mn-cs"/>
        </a:defRPr>
      </a:lvl8pPr>
      <a:lvl9pPr marL="2957170">
        <a:defRPr>
          <a:latin typeface="+mn-lt"/>
          <a:ea typeface="+mn-ea"/>
          <a:cs typeface="+mn-cs"/>
        </a:defRPr>
      </a:lvl9pPr>
    </p:bodyStyle>
    <p:otherStyle>
      <a:lvl1pPr marL="0">
        <a:defRPr>
          <a:latin typeface="+mn-lt"/>
          <a:ea typeface="+mn-ea"/>
          <a:cs typeface="+mn-cs"/>
        </a:defRPr>
      </a:lvl1pPr>
      <a:lvl2pPr marL="369646">
        <a:defRPr>
          <a:latin typeface="+mn-lt"/>
          <a:ea typeface="+mn-ea"/>
          <a:cs typeface="+mn-cs"/>
        </a:defRPr>
      </a:lvl2pPr>
      <a:lvl3pPr marL="739292">
        <a:defRPr>
          <a:latin typeface="+mn-lt"/>
          <a:ea typeface="+mn-ea"/>
          <a:cs typeface="+mn-cs"/>
        </a:defRPr>
      </a:lvl3pPr>
      <a:lvl4pPr marL="1108939">
        <a:defRPr>
          <a:latin typeface="+mn-lt"/>
          <a:ea typeface="+mn-ea"/>
          <a:cs typeface="+mn-cs"/>
        </a:defRPr>
      </a:lvl4pPr>
      <a:lvl5pPr marL="1478585">
        <a:defRPr>
          <a:latin typeface="+mn-lt"/>
          <a:ea typeface="+mn-ea"/>
          <a:cs typeface="+mn-cs"/>
        </a:defRPr>
      </a:lvl5pPr>
      <a:lvl6pPr marL="1848231">
        <a:defRPr>
          <a:latin typeface="+mn-lt"/>
          <a:ea typeface="+mn-ea"/>
          <a:cs typeface="+mn-cs"/>
        </a:defRPr>
      </a:lvl6pPr>
      <a:lvl7pPr marL="2217877">
        <a:defRPr>
          <a:latin typeface="+mn-lt"/>
          <a:ea typeface="+mn-ea"/>
          <a:cs typeface="+mn-cs"/>
        </a:defRPr>
      </a:lvl7pPr>
      <a:lvl8pPr marL="2587523">
        <a:defRPr>
          <a:latin typeface="+mn-lt"/>
          <a:ea typeface="+mn-ea"/>
          <a:cs typeface="+mn-cs"/>
        </a:defRPr>
      </a:lvl8pPr>
      <a:lvl9pPr marL="295717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C1DFFB-F171-4691-8063-A64C3CA7556C}"/>
              </a:ext>
            </a:extLst>
          </p:cNvPr>
          <p:cNvSpPr>
            <a:spLocks noGrp="1"/>
          </p:cNvSpPr>
          <p:nvPr>
            <p:ph type="title"/>
          </p:nvPr>
        </p:nvSpPr>
        <p:spPr>
          <a:xfrm>
            <a:off x="1117600" y="487363"/>
            <a:ext cx="14020800" cy="176688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18FCD56-8260-4868-B1F1-771F3F352F9E}"/>
              </a:ext>
            </a:extLst>
          </p:cNvPr>
          <p:cNvSpPr>
            <a:spLocks noGrp="1"/>
          </p:cNvSpPr>
          <p:nvPr>
            <p:ph type="body" idx="1"/>
          </p:nvPr>
        </p:nvSpPr>
        <p:spPr>
          <a:xfrm>
            <a:off x="1117600" y="2433638"/>
            <a:ext cx="14020800" cy="580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193CE45-2B1E-4E5A-9FD5-6CE394B7F66F}"/>
              </a:ext>
            </a:extLst>
          </p:cNvPr>
          <p:cNvSpPr>
            <a:spLocks noGrp="1"/>
          </p:cNvSpPr>
          <p:nvPr>
            <p:ph type="dt" sz="half" idx="2"/>
          </p:nvPr>
        </p:nvSpPr>
        <p:spPr>
          <a:xfrm>
            <a:off x="1117600" y="8475663"/>
            <a:ext cx="36576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24A5D599-D08E-4CB2-B8FB-21C5F937E970}" type="datetimeFigureOut">
              <a:rPr lang="en-CA" smtClean="0"/>
              <a:t>2023-06-15</a:t>
            </a:fld>
            <a:endParaRPr lang="en-CA"/>
          </a:p>
        </p:txBody>
      </p:sp>
      <p:sp>
        <p:nvSpPr>
          <p:cNvPr id="5" name="Footer Placeholder 4">
            <a:extLst>
              <a:ext uri="{FF2B5EF4-FFF2-40B4-BE49-F238E27FC236}">
                <a16:creationId xmlns:a16="http://schemas.microsoft.com/office/drawing/2014/main" id="{13FECDF5-3CF9-491B-8675-9EE04809A051}"/>
              </a:ext>
            </a:extLst>
          </p:cNvPr>
          <p:cNvSpPr>
            <a:spLocks noGrp="1"/>
          </p:cNvSpPr>
          <p:nvPr>
            <p:ph type="ftr" sz="quarter" idx="3"/>
          </p:nvPr>
        </p:nvSpPr>
        <p:spPr>
          <a:xfrm>
            <a:off x="5384800" y="8475663"/>
            <a:ext cx="54864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79DC2E4-836C-422C-8539-3CBC39E1B9A1}"/>
              </a:ext>
            </a:extLst>
          </p:cNvPr>
          <p:cNvSpPr>
            <a:spLocks noGrp="1"/>
          </p:cNvSpPr>
          <p:nvPr>
            <p:ph type="sldNum" sz="quarter" idx="4"/>
          </p:nvPr>
        </p:nvSpPr>
        <p:spPr>
          <a:xfrm>
            <a:off x="11480800" y="8475663"/>
            <a:ext cx="36576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2C2BC42-8210-4637-922C-B37EBEA62AFD}" type="slidenum">
              <a:rPr lang="en-CA" smtClean="0"/>
              <a:t>‹#›</a:t>
            </a:fld>
            <a:endParaRPr lang="en-CA"/>
          </a:p>
        </p:txBody>
      </p:sp>
    </p:spTree>
    <p:extLst>
      <p:ext uri="{BB962C8B-B14F-4D97-AF65-F5344CB8AC3E}">
        <p14:creationId xmlns:p14="http://schemas.microsoft.com/office/powerpoint/2010/main" val="118415921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s://hr.ubc.ca/hybrid-work-guidelines"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F6DE8B1D-CDE4-0BDA-653F-A5DD6D9A2CF1}"/>
              </a:ext>
            </a:extLst>
          </p:cNvPr>
          <p:cNvSpPr/>
          <p:nvPr/>
        </p:nvSpPr>
        <p:spPr>
          <a:xfrm>
            <a:off x="0" y="0"/>
            <a:ext cx="16256000" cy="9147257"/>
          </a:xfrm>
          <a:prstGeom prst="rect">
            <a:avLst/>
          </a:prstGeom>
          <a:blipFill>
            <a:blip r:embed="rId3" cstate="print"/>
            <a:stretch>
              <a:fillRect/>
            </a:stretch>
          </a:blipFill>
        </p:spPr>
        <p:txBody>
          <a:bodyPr wrap="square" lIns="0" tIns="0" rIns="0" bIns="0" rtlCol="0"/>
          <a:lstStyle/>
          <a:p>
            <a:pPr defTabSz="739292"/>
            <a:endParaRPr sz="1455">
              <a:solidFill>
                <a:prstClr val="black"/>
              </a:solidFill>
              <a:latin typeface="Calibri"/>
            </a:endParaRPr>
          </a:p>
        </p:txBody>
      </p:sp>
      <p:sp>
        <p:nvSpPr>
          <p:cNvPr id="5" name="object 5">
            <a:extLst>
              <a:ext uri="{FF2B5EF4-FFF2-40B4-BE49-F238E27FC236}">
                <a16:creationId xmlns:a16="http://schemas.microsoft.com/office/drawing/2014/main" id="{35620D35-18C3-BDB0-C827-0B12A4BA05A9}"/>
              </a:ext>
            </a:extLst>
          </p:cNvPr>
          <p:cNvSpPr txBox="1">
            <a:spLocks noGrp="1"/>
          </p:cNvSpPr>
          <p:nvPr>
            <p:ph type="title"/>
          </p:nvPr>
        </p:nvSpPr>
        <p:spPr>
          <a:xfrm>
            <a:off x="564770" y="2410190"/>
            <a:ext cx="13085737" cy="1117846"/>
          </a:xfrm>
          <a:prstGeom prst="rect">
            <a:avLst/>
          </a:prstGeom>
        </p:spPr>
        <p:txBody>
          <a:bodyPr vert="horz" wrap="square" lIns="0" tIns="9755" rIns="0" bIns="0" rtlCol="0">
            <a:spAutoFit/>
          </a:bodyPr>
          <a:lstStyle/>
          <a:p>
            <a:pPr marL="10268">
              <a:spcBef>
                <a:spcPts val="77"/>
              </a:spcBef>
            </a:pPr>
            <a:r>
              <a:rPr lang="en-US" sz="7200" b="1" spc="424" dirty="0">
                <a:solidFill>
                  <a:prstClr val="white"/>
                </a:solidFill>
                <a:latin typeface="Palatino Linotype"/>
              </a:rPr>
              <a:t>Work(place)</a:t>
            </a:r>
            <a:r>
              <a:rPr lang="en-US" sz="7200" b="1" spc="36" dirty="0">
                <a:solidFill>
                  <a:prstClr val="white"/>
                </a:solidFill>
                <a:latin typeface="Palatino Linotype"/>
              </a:rPr>
              <a:t> </a:t>
            </a:r>
            <a:r>
              <a:rPr lang="en-US" sz="7200" b="1" spc="384" dirty="0">
                <a:solidFill>
                  <a:prstClr val="white"/>
                </a:solidFill>
                <a:latin typeface="Palatino Linotype"/>
              </a:rPr>
              <a:t>Evolution</a:t>
            </a:r>
            <a:endParaRPr sz="7802" dirty="0">
              <a:latin typeface="Palatino Linotype"/>
              <a:cs typeface="Palatino Linotype"/>
            </a:endParaRPr>
          </a:p>
        </p:txBody>
      </p:sp>
      <p:sp>
        <p:nvSpPr>
          <p:cNvPr id="6" name="object 6">
            <a:extLst>
              <a:ext uri="{FF2B5EF4-FFF2-40B4-BE49-F238E27FC236}">
                <a16:creationId xmlns:a16="http://schemas.microsoft.com/office/drawing/2014/main" id="{92B09DEF-091F-959A-2091-220D2284E666}"/>
              </a:ext>
            </a:extLst>
          </p:cNvPr>
          <p:cNvSpPr txBox="1"/>
          <p:nvPr/>
        </p:nvSpPr>
        <p:spPr>
          <a:xfrm>
            <a:off x="564770" y="3485382"/>
            <a:ext cx="8903882" cy="1074025"/>
          </a:xfrm>
          <a:prstGeom prst="rect">
            <a:avLst/>
          </a:prstGeom>
        </p:spPr>
        <p:txBody>
          <a:bodyPr vert="horz" wrap="square" lIns="0" tIns="181750" rIns="0" bIns="0" rtlCol="0">
            <a:spAutoFit/>
          </a:bodyPr>
          <a:lstStyle/>
          <a:p>
            <a:pPr marL="30103" defTabSz="2167439">
              <a:spcBef>
                <a:spcPts val="4196"/>
              </a:spcBef>
            </a:pPr>
            <a:r>
              <a:rPr lang="en-US" sz="3200" i="1" spc="-119" dirty="0">
                <a:solidFill>
                  <a:srgbClr val="071D3D"/>
                </a:solidFill>
                <a:latin typeface="Palatino Linotype"/>
                <a:cs typeface="Palatino Linotype"/>
              </a:rPr>
              <a:t>Hybrid Work </a:t>
            </a:r>
            <a:r>
              <a:rPr lang="en-US" sz="3320" i="1" spc="-119" dirty="0">
                <a:solidFill>
                  <a:srgbClr val="071D3D"/>
                </a:solidFill>
                <a:latin typeface="Palatino Linotype"/>
                <a:cs typeface="Palatino Linotype"/>
              </a:rPr>
              <a:t>and</a:t>
            </a:r>
            <a:r>
              <a:rPr lang="en-US" sz="3200" i="1" spc="-119" dirty="0">
                <a:solidFill>
                  <a:srgbClr val="071D3D"/>
                </a:solidFill>
                <a:latin typeface="Palatino Linotype"/>
                <a:cs typeface="Palatino Linotype"/>
              </a:rPr>
              <a:t> Communication Toolkit</a:t>
            </a:r>
          </a:p>
          <a:p>
            <a:pPr marL="12700">
              <a:spcBef>
                <a:spcPts val="840"/>
              </a:spcBef>
            </a:pPr>
            <a:r>
              <a:rPr lang="en-CA" b="1" spc="15" dirty="0">
                <a:solidFill>
                  <a:srgbClr val="00274E"/>
                </a:solidFill>
                <a:latin typeface="Book Antiqua"/>
              </a:rPr>
              <a:t>Team Norms Discussion</a:t>
            </a:r>
          </a:p>
        </p:txBody>
      </p:sp>
      <p:sp>
        <p:nvSpPr>
          <p:cNvPr id="7" name="object 7">
            <a:extLst>
              <a:ext uri="{FF2B5EF4-FFF2-40B4-BE49-F238E27FC236}">
                <a16:creationId xmlns:a16="http://schemas.microsoft.com/office/drawing/2014/main" id="{0F06504C-465E-C6A2-0051-D7F47FC93C8F}"/>
              </a:ext>
            </a:extLst>
          </p:cNvPr>
          <p:cNvSpPr/>
          <p:nvPr/>
        </p:nvSpPr>
        <p:spPr>
          <a:xfrm>
            <a:off x="575897" y="5587611"/>
            <a:ext cx="3232680" cy="623086"/>
          </a:xfrm>
          <a:prstGeom prst="rect">
            <a:avLst/>
          </a:prstGeom>
          <a:blipFill>
            <a:blip r:embed="rId4" cstate="print"/>
            <a:stretch>
              <a:fillRect/>
            </a:stretch>
          </a:blipFill>
        </p:spPr>
        <p:txBody>
          <a:bodyPr wrap="square" lIns="0" tIns="0" rIns="0" bIns="0" rtlCol="0"/>
          <a:lstStyle/>
          <a:p>
            <a:pPr defTabSz="739292"/>
            <a:endParaRPr sz="1455">
              <a:solidFill>
                <a:prstClr val="black"/>
              </a:solidFill>
              <a:latin typeface="Calibri"/>
            </a:endParaRPr>
          </a:p>
        </p:txBody>
      </p:sp>
      <p:sp>
        <p:nvSpPr>
          <p:cNvPr id="10" name="Partial Circle 9">
            <a:extLst>
              <a:ext uri="{FF2B5EF4-FFF2-40B4-BE49-F238E27FC236}">
                <a16:creationId xmlns:a16="http://schemas.microsoft.com/office/drawing/2014/main" id="{394A4F48-C084-4101-B886-F0392BE69BA2}"/>
              </a:ext>
            </a:extLst>
          </p:cNvPr>
          <p:cNvSpPr/>
          <p:nvPr/>
        </p:nvSpPr>
        <p:spPr>
          <a:xfrm rot="10800000">
            <a:off x="-5436259" y="9952"/>
            <a:ext cx="10710007" cy="9139126"/>
          </a:xfrm>
          <a:prstGeom prst="pie">
            <a:avLst>
              <a:gd name="adj1" fmla="val 5393633"/>
              <a:gd name="adj2" fmla="val 16200000"/>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2481703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sp>
        <p:nvSpPr>
          <p:cNvPr id="24" name="Rectangle: Folded Corner 23">
            <a:extLst>
              <a:ext uri="{FF2B5EF4-FFF2-40B4-BE49-F238E27FC236}">
                <a16:creationId xmlns:a16="http://schemas.microsoft.com/office/drawing/2014/main" id="{48404225-D612-40BE-A270-742EF0C8F65D}"/>
              </a:ext>
            </a:extLst>
          </p:cNvPr>
          <p:cNvSpPr/>
          <p:nvPr/>
        </p:nvSpPr>
        <p:spPr>
          <a:xfrm>
            <a:off x="7204123" y="765508"/>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latin typeface="Gill Sans MT" panose="020B0502020104020203" pitchFamily="34" charset="0"/>
              </a:rPr>
              <a:t>EXAMPLE:</a:t>
            </a:r>
          </a:p>
          <a:p>
            <a:pPr algn="ctr" defTabSz="1015891">
              <a:defRPr/>
            </a:pPr>
            <a:r>
              <a:rPr lang="en-US" sz="2000" dirty="0">
                <a:solidFill>
                  <a:srgbClr val="00274E"/>
                </a:solidFill>
                <a:latin typeface="Gill Sans MT" panose="020B0502020104020203" pitchFamily="34" charset="0"/>
              </a:rPr>
              <a:t>Completed X project</a:t>
            </a:r>
          </a:p>
        </p:txBody>
      </p:sp>
      <p:sp>
        <p:nvSpPr>
          <p:cNvPr id="27" name="Rectangle: Folded Corner 26">
            <a:extLst>
              <a:ext uri="{FF2B5EF4-FFF2-40B4-BE49-F238E27FC236}">
                <a16:creationId xmlns:a16="http://schemas.microsoft.com/office/drawing/2014/main" id="{AEFC430B-DE8C-498E-BFF7-FD474DCD1438}"/>
              </a:ext>
            </a:extLst>
          </p:cNvPr>
          <p:cNvSpPr/>
          <p:nvPr/>
        </p:nvSpPr>
        <p:spPr>
          <a:xfrm>
            <a:off x="9436542"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266E01B6-7A32-4043-AB74-CA1D9B278DAC}"/>
              </a:ext>
            </a:extLst>
          </p:cNvPr>
          <p:cNvSpPr/>
          <p:nvPr/>
        </p:nvSpPr>
        <p:spPr>
          <a:xfrm>
            <a:off x="11663107"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A8CDDEA9-0D61-49AA-9DFD-6876F6CB3940}"/>
              </a:ext>
            </a:extLst>
          </p:cNvPr>
          <p:cNvSpPr/>
          <p:nvPr/>
        </p:nvSpPr>
        <p:spPr>
          <a:xfrm>
            <a:off x="13889672"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3CE34B54-66E6-4BC8-B6CA-16E3E153929A}"/>
              </a:ext>
            </a:extLst>
          </p:cNvPr>
          <p:cNvSpPr/>
          <p:nvPr/>
        </p:nvSpPr>
        <p:spPr>
          <a:xfrm>
            <a:off x="7179160"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 Presented at X conference</a:t>
            </a:r>
          </a:p>
        </p:txBody>
      </p:sp>
      <p:sp>
        <p:nvSpPr>
          <p:cNvPr id="31" name="Rectangle: Folded Corner 30">
            <a:extLst>
              <a:ext uri="{FF2B5EF4-FFF2-40B4-BE49-F238E27FC236}">
                <a16:creationId xmlns:a16="http://schemas.microsoft.com/office/drawing/2014/main" id="{86971D6B-EF5E-44C3-A726-98AE842479FF}"/>
              </a:ext>
            </a:extLst>
          </p:cNvPr>
          <p:cNvSpPr/>
          <p:nvPr/>
        </p:nvSpPr>
        <p:spPr>
          <a:xfrm>
            <a:off x="9405725"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5C6BE86B-0511-4D70-B75E-764F5B8BD185}"/>
              </a:ext>
            </a:extLst>
          </p:cNvPr>
          <p:cNvSpPr/>
          <p:nvPr/>
        </p:nvSpPr>
        <p:spPr>
          <a:xfrm>
            <a:off x="11632290"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Rectangle: Folded Corner 32">
            <a:extLst>
              <a:ext uri="{FF2B5EF4-FFF2-40B4-BE49-F238E27FC236}">
                <a16:creationId xmlns:a16="http://schemas.microsoft.com/office/drawing/2014/main" id="{1AA0852F-4D87-48BA-BEA4-820DF8DCA133}"/>
              </a:ext>
            </a:extLst>
          </p:cNvPr>
          <p:cNvSpPr/>
          <p:nvPr/>
        </p:nvSpPr>
        <p:spPr>
          <a:xfrm>
            <a:off x="13889672" y="273623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4" name="Rectangle: Folded Corner 33">
            <a:extLst>
              <a:ext uri="{FF2B5EF4-FFF2-40B4-BE49-F238E27FC236}">
                <a16:creationId xmlns:a16="http://schemas.microsoft.com/office/drawing/2014/main" id="{3C10600B-5EED-4B30-BAB8-E97721D921A5}"/>
              </a:ext>
            </a:extLst>
          </p:cNvPr>
          <p:cNvSpPr/>
          <p:nvPr/>
        </p:nvSpPr>
        <p:spPr>
          <a:xfrm>
            <a:off x="7204123" y="470696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600" dirty="0">
              <a:solidFill>
                <a:srgbClr val="00274E"/>
              </a:solidFill>
            </a:endParaRPr>
          </a:p>
        </p:txBody>
      </p:sp>
      <p:sp>
        <p:nvSpPr>
          <p:cNvPr id="35" name="Rectangle: Folded Corner 34">
            <a:extLst>
              <a:ext uri="{FF2B5EF4-FFF2-40B4-BE49-F238E27FC236}">
                <a16:creationId xmlns:a16="http://schemas.microsoft.com/office/drawing/2014/main" id="{A141FE7D-7087-407F-BBAC-3D9953770F60}"/>
              </a:ext>
            </a:extLst>
          </p:cNvPr>
          <p:cNvSpPr/>
          <p:nvPr/>
        </p:nvSpPr>
        <p:spPr>
          <a:xfrm>
            <a:off x="9436542" y="470696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6" name="Rectangle: Folded Corner 35">
            <a:extLst>
              <a:ext uri="{FF2B5EF4-FFF2-40B4-BE49-F238E27FC236}">
                <a16:creationId xmlns:a16="http://schemas.microsoft.com/office/drawing/2014/main" id="{C4335AF4-D10A-423E-A618-231D49BF2728}"/>
              </a:ext>
            </a:extLst>
          </p:cNvPr>
          <p:cNvSpPr/>
          <p:nvPr/>
        </p:nvSpPr>
        <p:spPr>
          <a:xfrm>
            <a:off x="11663107" y="470696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7" name="Rectangle: Folded Corner 36">
            <a:extLst>
              <a:ext uri="{FF2B5EF4-FFF2-40B4-BE49-F238E27FC236}">
                <a16:creationId xmlns:a16="http://schemas.microsoft.com/office/drawing/2014/main" id="{9BEB67A1-EAB7-4B0E-A8CD-CB1AD353283B}"/>
              </a:ext>
            </a:extLst>
          </p:cNvPr>
          <p:cNvSpPr/>
          <p:nvPr/>
        </p:nvSpPr>
        <p:spPr>
          <a:xfrm>
            <a:off x="13889672" y="4708441"/>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8" name="Rectangle: Folded Corner 37">
            <a:extLst>
              <a:ext uri="{FF2B5EF4-FFF2-40B4-BE49-F238E27FC236}">
                <a16:creationId xmlns:a16="http://schemas.microsoft.com/office/drawing/2014/main" id="{1C5651CA-24B4-4A5A-AA58-C6AFABB6C9A6}"/>
              </a:ext>
            </a:extLst>
          </p:cNvPr>
          <p:cNvSpPr/>
          <p:nvPr/>
        </p:nvSpPr>
        <p:spPr>
          <a:xfrm>
            <a:off x="7179160"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9" name="Rectangle: Folded Corner 38">
            <a:extLst>
              <a:ext uri="{FF2B5EF4-FFF2-40B4-BE49-F238E27FC236}">
                <a16:creationId xmlns:a16="http://schemas.microsoft.com/office/drawing/2014/main" id="{F9C93367-6E07-4282-A287-E3ABA0AB7ABD}"/>
              </a:ext>
            </a:extLst>
          </p:cNvPr>
          <p:cNvSpPr/>
          <p:nvPr/>
        </p:nvSpPr>
        <p:spPr>
          <a:xfrm>
            <a:off x="9405725"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3" name="Rectangle: Folded Corner 52">
            <a:extLst>
              <a:ext uri="{FF2B5EF4-FFF2-40B4-BE49-F238E27FC236}">
                <a16:creationId xmlns:a16="http://schemas.microsoft.com/office/drawing/2014/main" id="{DCEA17A2-3AC7-475A-A3A8-5414FB4A2A17}"/>
              </a:ext>
            </a:extLst>
          </p:cNvPr>
          <p:cNvSpPr/>
          <p:nvPr/>
        </p:nvSpPr>
        <p:spPr>
          <a:xfrm>
            <a:off x="11632290"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5" name="Rectangle: Folded Corner 54">
            <a:extLst>
              <a:ext uri="{FF2B5EF4-FFF2-40B4-BE49-F238E27FC236}">
                <a16:creationId xmlns:a16="http://schemas.microsoft.com/office/drawing/2014/main" id="{8F7C173A-F718-454F-8D0F-15ACCAC32F52}"/>
              </a:ext>
            </a:extLst>
          </p:cNvPr>
          <p:cNvSpPr/>
          <p:nvPr/>
        </p:nvSpPr>
        <p:spPr>
          <a:xfrm>
            <a:off x="13889672" y="6679169"/>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1" name="object 2">
            <a:extLst>
              <a:ext uri="{FF2B5EF4-FFF2-40B4-BE49-F238E27FC236}">
                <a16:creationId xmlns:a16="http://schemas.microsoft.com/office/drawing/2014/main" id="{9F8E2059-5E96-4235-84BC-CBF827FE1910}"/>
              </a:ext>
            </a:extLst>
          </p:cNvPr>
          <p:cNvSpPr txBox="1"/>
          <p:nvPr/>
        </p:nvSpPr>
        <p:spPr>
          <a:xfrm>
            <a:off x="614948" y="1548995"/>
            <a:ext cx="6042525" cy="3092014"/>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have been our team’s biggest successes in the past year</a:t>
            </a:r>
          </a:p>
        </p:txBody>
      </p:sp>
    </p:spTree>
    <p:extLst>
      <p:ext uri="{BB962C8B-B14F-4D97-AF65-F5344CB8AC3E}">
        <p14:creationId xmlns:p14="http://schemas.microsoft.com/office/powerpoint/2010/main" val="323682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object 2">
            <a:extLst>
              <a:ext uri="{FF2B5EF4-FFF2-40B4-BE49-F238E27FC236}">
                <a16:creationId xmlns:a16="http://schemas.microsoft.com/office/drawing/2014/main" id="{EAE1FA34-41F9-126C-89F0-C3D690B48C7A}"/>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7" name="object 2">
            <a:extLst>
              <a:ext uri="{FF2B5EF4-FFF2-40B4-BE49-F238E27FC236}">
                <a16:creationId xmlns:a16="http://schemas.microsoft.com/office/drawing/2014/main" id="{EE903C72-8403-44CF-BAD5-59CE3B7ED640}"/>
              </a:ext>
            </a:extLst>
          </p:cNvPr>
          <p:cNvSpPr txBox="1"/>
          <p:nvPr/>
        </p:nvSpPr>
        <p:spPr>
          <a:xfrm>
            <a:off x="614948" y="1548995"/>
            <a:ext cx="6042525"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In this meeting, we will…</a:t>
            </a:r>
          </a:p>
        </p:txBody>
      </p:sp>
      <p:sp>
        <p:nvSpPr>
          <p:cNvPr id="14" name="object 2">
            <a:extLst>
              <a:ext uri="{FF2B5EF4-FFF2-40B4-BE49-F238E27FC236}">
                <a16:creationId xmlns:a16="http://schemas.microsoft.com/office/drawing/2014/main" id="{F0FE6E08-F783-8A20-1F23-BAFB8F933CF1}"/>
              </a:ext>
            </a:extLst>
          </p:cNvPr>
          <p:cNvSpPr txBox="1"/>
          <p:nvPr/>
        </p:nvSpPr>
        <p:spPr>
          <a:xfrm>
            <a:off x="7688885" y="1129513"/>
            <a:ext cx="8137438" cy="5554227"/>
          </a:xfrm>
          <a:prstGeom prst="rect">
            <a:avLst/>
          </a:prstGeom>
        </p:spPr>
        <p:txBody>
          <a:bodyPr vert="horz" wrap="square" lIns="0" tIns="14111" rIns="0" bIns="0" rtlCol="0">
            <a:spAutoFit/>
          </a:bodyPr>
          <a:lstStyle/>
          <a:p>
            <a:pPr marL="585610" marR="57144" indent="-571500" defTabSz="1015891">
              <a:spcAft>
                <a:spcPts val="1200"/>
              </a:spcAft>
              <a:buFont typeface="Arial" panose="020B0604020202020204" pitchFamily="34" charset="0"/>
              <a:buChar char="•"/>
              <a:tabLst>
                <a:tab pos="268083" algn="l"/>
              </a:tabLst>
              <a:defRPr/>
            </a:pPr>
            <a:r>
              <a:rPr lang="en-US" sz="2800" dirty="0" err="1">
                <a:solidFill>
                  <a:srgbClr val="071E3E"/>
                </a:solidFill>
              </a:rPr>
              <a:t>Honour</a:t>
            </a:r>
            <a:r>
              <a:rPr lang="en-US" sz="2800" dirty="0">
                <a:solidFill>
                  <a:srgbClr val="071E3E"/>
                </a:solidFill>
              </a:rPr>
              <a:t> confidentiality</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Assume positive intent</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Seek to understand</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Be curious</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Be present &amp; engaged (no multi-tasking)</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Be honest &amp; speak your mind – this is a safe space</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Use real examples to root observations in reality</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Be open to a final outcome we might not have anticipated</a:t>
            </a:r>
          </a:p>
          <a:p>
            <a:pPr marL="585610" marR="57144" indent="-571500" defTabSz="1015891">
              <a:spcAft>
                <a:spcPts val="1200"/>
              </a:spcAft>
              <a:buFont typeface="Arial" panose="020B0604020202020204" pitchFamily="34" charset="0"/>
              <a:buChar char="•"/>
              <a:tabLst>
                <a:tab pos="268083" algn="l"/>
              </a:tabLst>
              <a:defRPr/>
            </a:pPr>
            <a:r>
              <a:rPr lang="en-US" sz="2800" dirty="0">
                <a:solidFill>
                  <a:srgbClr val="071E3E"/>
                </a:solidFill>
              </a:rPr>
              <a:t>Any other suggestions?</a:t>
            </a:r>
          </a:p>
        </p:txBody>
      </p:sp>
      <p:sp>
        <p:nvSpPr>
          <p:cNvPr id="21" name="object 6">
            <a:extLst>
              <a:ext uri="{FF2B5EF4-FFF2-40B4-BE49-F238E27FC236}">
                <a16:creationId xmlns:a16="http://schemas.microsoft.com/office/drawing/2014/main" id="{9AB45528-02DA-0581-029A-1B96F9EAD52B}"/>
              </a:ext>
            </a:extLst>
          </p:cNvPr>
          <p:cNvSpPr txBox="1">
            <a:spLocks/>
          </p:cNvSpPr>
          <p:nvPr/>
        </p:nvSpPr>
        <p:spPr>
          <a:xfrm>
            <a:off x="500861" y="343301"/>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Meeting etiquette</a:t>
            </a:r>
          </a:p>
        </p:txBody>
      </p:sp>
      <p:sp>
        <p:nvSpPr>
          <p:cNvPr id="10" name="Star: 10 Points 9">
            <a:extLst>
              <a:ext uri="{FF2B5EF4-FFF2-40B4-BE49-F238E27FC236}">
                <a16:creationId xmlns:a16="http://schemas.microsoft.com/office/drawing/2014/main" id="{E747A822-3C2A-4379-9A8F-FB183354EF20}"/>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13690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a:extLst>
              <a:ext uri="{FF2B5EF4-FFF2-40B4-BE49-F238E27FC236}">
                <a16:creationId xmlns:a16="http://schemas.microsoft.com/office/drawing/2014/main" id="{EAE1FA34-41F9-126C-89F0-C3D690B48C7A}"/>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14" name="object 2">
            <a:extLst>
              <a:ext uri="{FF2B5EF4-FFF2-40B4-BE49-F238E27FC236}">
                <a16:creationId xmlns:a16="http://schemas.microsoft.com/office/drawing/2014/main" id="{F0FE6E08-F783-8A20-1F23-BAFB8F933CF1}"/>
              </a:ext>
            </a:extLst>
          </p:cNvPr>
          <p:cNvSpPr txBox="1"/>
          <p:nvPr/>
        </p:nvSpPr>
        <p:spPr>
          <a:xfrm>
            <a:off x="7539682" y="611710"/>
            <a:ext cx="8066254" cy="8293438"/>
          </a:xfrm>
          <a:prstGeom prst="rect">
            <a:avLst/>
          </a:prstGeom>
        </p:spPr>
        <p:txBody>
          <a:bodyPr vert="horz" wrap="square" lIns="0" tIns="14111" rIns="0" bIns="0" rtlCol="0">
            <a:spAutoFit/>
          </a:bodyPr>
          <a:lstStyle/>
          <a:p>
            <a:pPr marL="585610" marR="57144" indent="-571500" defTabSz="1015891">
              <a:buFont typeface="Arial" panose="020B0604020202020204" pitchFamily="34" charset="0"/>
              <a:buChar char="•"/>
              <a:tabLst>
                <a:tab pos="268083" algn="l"/>
              </a:tabLst>
              <a:defRPr/>
            </a:pPr>
            <a:r>
              <a:rPr lang="en-US" sz="2800" dirty="0">
                <a:solidFill>
                  <a:srgbClr val="071E3E"/>
                </a:solidFill>
              </a:rPr>
              <a:t>Identify what we value and what we don’t enjoy about being in the office. Identify ways to prioritize the good things and mitigate the challenges.</a:t>
            </a:r>
          </a:p>
          <a:p>
            <a:pPr marL="585610" marR="57144" indent="-571500" defTabSz="1015891">
              <a:buFont typeface="Arial" panose="020B0604020202020204" pitchFamily="34" charset="0"/>
              <a:buChar char="•"/>
              <a:tabLst>
                <a:tab pos="268083" algn="l"/>
              </a:tabLst>
              <a:defRPr/>
            </a:pPr>
            <a:endParaRPr lang="en-US" sz="1600" dirty="0">
              <a:solidFill>
                <a:srgbClr val="071E3E"/>
              </a:solidFill>
            </a:endParaRPr>
          </a:p>
          <a:p>
            <a:pPr marL="585610" marR="57144" indent="-571500" defTabSz="1015891">
              <a:buFont typeface="Arial" panose="020B0604020202020204" pitchFamily="34" charset="0"/>
              <a:buChar char="•"/>
              <a:tabLst>
                <a:tab pos="268083" algn="l"/>
              </a:tabLst>
              <a:defRPr/>
            </a:pPr>
            <a:r>
              <a:rPr lang="en-US" sz="2800" dirty="0">
                <a:solidFill>
                  <a:srgbClr val="071E3E"/>
                </a:solidFill>
              </a:rPr>
              <a:t>Identify which days we will be on campus, and what activities we will prioritize when we are together.</a:t>
            </a:r>
          </a:p>
          <a:p>
            <a:pPr marL="585610" marR="57144" indent="-571500" defTabSz="1015891">
              <a:buFont typeface="Arial" panose="020B0604020202020204" pitchFamily="34" charset="0"/>
              <a:buChar char="•"/>
              <a:tabLst>
                <a:tab pos="268083" algn="l"/>
              </a:tabLst>
              <a:defRPr/>
            </a:pPr>
            <a:endParaRPr lang="en-US" sz="1600" dirty="0">
              <a:solidFill>
                <a:srgbClr val="071E3E"/>
              </a:solidFill>
            </a:endParaRPr>
          </a:p>
          <a:p>
            <a:pPr marL="585610" marR="57144" indent="-571500" defTabSz="1015891">
              <a:buFont typeface="Arial" panose="020B0604020202020204" pitchFamily="34" charset="0"/>
              <a:buChar char="•"/>
              <a:tabLst>
                <a:tab pos="268083" algn="l"/>
              </a:tabLst>
              <a:defRPr/>
            </a:pPr>
            <a:r>
              <a:rPr lang="en-US" sz="2800" dirty="0">
                <a:solidFill>
                  <a:srgbClr val="071E3E"/>
                </a:solidFill>
              </a:rPr>
              <a:t>Identify activities we can do as a group, virtually and in-person, to support team building and relationship building</a:t>
            </a:r>
          </a:p>
          <a:p>
            <a:pPr marL="585610" marR="57144" indent="-571500" defTabSz="1015891">
              <a:buFont typeface="Arial" panose="020B0604020202020204" pitchFamily="34" charset="0"/>
              <a:buChar char="•"/>
              <a:tabLst>
                <a:tab pos="268083" algn="l"/>
              </a:tabLst>
              <a:defRPr/>
            </a:pPr>
            <a:endParaRPr lang="en-US" sz="1600" dirty="0">
              <a:solidFill>
                <a:srgbClr val="071E3E"/>
              </a:solidFill>
            </a:endParaRPr>
          </a:p>
          <a:p>
            <a:pPr marL="585610" marR="57144" indent="-571500" defTabSz="1015891">
              <a:buFont typeface="Arial" panose="020B0604020202020204" pitchFamily="34" charset="0"/>
              <a:buChar char="•"/>
              <a:tabLst>
                <a:tab pos="268083" algn="l"/>
              </a:tabLst>
              <a:defRPr/>
            </a:pPr>
            <a:r>
              <a:rPr lang="en-US" sz="2800" dirty="0">
                <a:solidFill>
                  <a:srgbClr val="071E3E"/>
                </a:solidFill>
              </a:rPr>
              <a:t>Identify when and how we will use communication tools (email, Teams direct messages, phone, text) to communicate</a:t>
            </a:r>
          </a:p>
          <a:p>
            <a:pPr marL="585610" marR="57144" indent="-571500" defTabSz="1015891">
              <a:buFont typeface="Arial" panose="020B0604020202020204" pitchFamily="34" charset="0"/>
              <a:buChar char="•"/>
              <a:tabLst>
                <a:tab pos="268083" algn="l"/>
              </a:tabLst>
              <a:defRPr/>
            </a:pPr>
            <a:endParaRPr lang="en-US" sz="1600" dirty="0">
              <a:solidFill>
                <a:srgbClr val="071E3E"/>
              </a:solidFill>
            </a:endParaRPr>
          </a:p>
          <a:p>
            <a:pPr marL="585610" marR="57144" indent="-571500" defTabSz="1015891">
              <a:buFont typeface="Arial" panose="020B0604020202020204" pitchFamily="34" charset="0"/>
              <a:buChar char="•"/>
              <a:tabLst>
                <a:tab pos="268083" algn="l"/>
              </a:tabLst>
              <a:defRPr/>
            </a:pPr>
            <a:r>
              <a:rPr lang="en-US" sz="2800" dirty="0">
                <a:solidFill>
                  <a:srgbClr val="071E3E"/>
                </a:solidFill>
              </a:rPr>
              <a:t>Identify the hybrid practices we’ve evolved in the last 3 years that are working well, and those that are not working well</a:t>
            </a:r>
          </a:p>
          <a:p>
            <a:pPr marL="585610" marR="57144" indent="-571500" defTabSz="1015891">
              <a:buFont typeface="Arial" panose="020B0604020202020204" pitchFamily="34" charset="0"/>
              <a:buChar char="•"/>
              <a:tabLst>
                <a:tab pos="268083" algn="l"/>
              </a:tabLst>
              <a:defRPr/>
            </a:pPr>
            <a:endParaRPr lang="en-US" sz="1600" dirty="0">
              <a:solidFill>
                <a:srgbClr val="071E3E"/>
              </a:solidFill>
            </a:endParaRPr>
          </a:p>
          <a:p>
            <a:pPr marL="585610" marR="57144" indent="-571500" defTabSz="1015891">
              <a:buFont typeface="Arial" panose="020B0604020202020204" pitchFamily="34" charset="0"/>
              <a:buChar char="•"/>
              <a:tabLst>
                <a:tab pos="268083" algn="l"/>
              </a:tabLst>
              <a:defRPr/>
            </a:pPr>
            <a:r>
              <a:rPr lang="en-US" sz="2800" dirty="0">
                <a:solidFill>
                  <a:srgbClr val="071E3E"/>
                </a:solidFill>
              </a:rPr>
              <a:t>A date when we will check in to see how things are going</a:t>
            </a:r>
          </a:p>
        </p:txBody>
      </p:sp>
      <p:sp>
        <p:nvSpPr>
          <p:cNvPr id="21" name="object 6">
            <a:extLst>
              <a:ext uri="{FF2B5EF4-FFF2-40B4-BE49-F238E27FC236}">
                <a16:creationId xmlns:a16="http://schemas.microsoft.com/office/drawing/2014/main" id="{9AB45528-02DA-0581-029A-1B96F9EAD52B}"/>
              </a:ext>
            </a:extLst>
          </p:cNvPr>
          <p:cNvSpPr txBox="1">
            <a:spLocks/>
          </p:cNvSpPr>
          <p:nvPr/>
        </p:nvSpPr>
        <p:spPr>
          <a:xfrm>
            <a:off x="500861" y="343301"/>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Goals</a:t>
            </a:r>
          </a:p>
        </p:txBody>
      </p:sp>
      <p:sp>
        <p:nvSpPr>
          <p:cNvPr id="7" name="Star: 10 Points 6">
            <a:extLst>
              <a:ext uri="{FF2B5EF4-FFF2-40B4-BE49-F238E27FC236}">
                <a16:creationId xmlns:a16="http://schemas.microsoft.com/office/drawing/2014/main" id="{7DC12620-6EB2-4159-832B-9E6110710C27}"/>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
        <p:nvSpPr>
          <p:cNvPr id="8" name="object 2">
            <a:extLst>
              <a:ext uri="{FF2B5EF4-FFF2-40B4-BE49-F238E27FC236}">
                <a16:creationId xmlns:a16="http://schemas.microsoft.com/office/drawing/2014/main" id="{C3A3C124-0091-4C9D-82D8-48BDDD5B0B01}"/>
              </a:ext>
            </a:extLst>
          </p:cNvPr>
          <p:cNvSpPr txBox="1"/>
          <p:nvPr/>
        </p:nvSpPr>
        <p:spPr>
          <a:xfrm>
            <a:off x="614948" y="1548995"/>
            <a:ext cx="6042525"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In this meeting, we will…</a:t>
            </a:r>
          </a:p>
        </p:txBody>
      </p:sp>
    </p:spTree>
    <p:extLst>
      <p:ext uri="{BB962C8B-B14F-4D97-AF65-F5344CB8AC3E}">
        <p14:creationId xmlns:p14="http://schemas.microsoft.com/office/powerpoint/2010/main" val="4090251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06D9F"/>
        </a:solid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D7AB1BF3-1550-632A-A4E3-9997942A979B}"/>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Hybrid Team Norm Generation</a:t>
            </a:r>
            <a:endParaRPr lang="en-US" sz="4973" kern="0" dirty="0">
              <a:solidFill>
                <a:schemeClr val="bg1"/>
              </a:solidFill>
            </a:endParaRPr>
          </a:p>
          <a:p>
            <a:pPr marL="2881271">
              <a:spcBef>
                <a:spcPts val="332"/>
              </a:spcBef>
            </a:pPr>
            <a:r>
              <a:rPr lang="en-US" sz="2505" i="1" kern="0" spc="40" dirty="0">
                <a:solidFill>
                  <a:schemeClr val="bg1"/>
                </a:solidFill>
              </a:rPr>
              <a:t>(X minutes)</a:t>
            </a:r>
          </a:p>
        </p:txBody>
      </p:sp>
      <p:sp>
        <p:nvSpPr>
          <p:cNvPr id="2" name="Rectangle 1">
            <a:extLst>
              <a:ext uri="{FF2B5EF4-FFF2-40B4-BE49-F238E27FC236}">
                <a16:creationId xmlns:a16="http://schemas.microsoft.com/office/drawing/2014/main" id="{FAF4056D-8B65-41F2-8F89-B2F6165D08ED}"/>
              </a:ext>
            </a:extLst>
          </p:cNvPr>
          <p:cNvSpPr/>
          <p:nvPr/>
        </p:nvSpPr>
        <p:spPr>
          <a:xfrm>
            <a:off x="401443" y="200727"/>
            <a:ext cx="15165659" cy="37914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450B3FF0-CC56-4E83-B85E-B3BE1D0DD335}"/>
              </a:ext>
            </a:extLst>
          </p:cNvPr>
          <p:cNvSpPr/>
          <p:nvPr/>
        </p:nvSpPr>
        <p:spPr>
          <a:xfrm>
            <a:off x="0" y="8582722"/>
            <a:ext cx="646771" cy="561278"/>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tar: 10 Points 5">
            <a:extLst>
              <a:ext uri="{FF2B5EF4-FFF2-40B4-BE49-F238E27FC236}">
                <a16:creationId xmlns:a16="http://schemas.microsoft.com/office/drawing/2014/main" id="{735FC6C0-B4D9-47EF-8655-F7DE72AD045D}"/>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532284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928878B-C5A4-305B-1184-3830E981936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9" name="object 2">
            <a:extLst>
              <a:ext uri="{FF2B5EF4-FFF2-40B4-BE49-F238E27FC236}">
                <a16:creationId xmlns:a16="http://schemas.microsoft.com/office/drawing/2014/main" id="{3E80802E-C8A7-400B-8404-C796BC95E300}"/>
              </a:ext>
            </a:extLst>
          </p:cNvPr>
          <p:cNvSpPr txBox="1"/>
          <p:nvPr/>
        </p:nvSpPr>
        <p:spPr>
          <a:xfrm>
            <a:off x="7615810" y="720284"/>
            <a:ext cx="8066254" cy="1860908"/>
          </a:xfrm>
          <a:prstGeom prst="rect">
            <a:avLst/>
          </a:prstGeom>
        </p:spPr>
        <p:txBody>
          <a:bodyPr vert="horz" wrap="square" lIns="0" tIns="14111" rIns="0" bIns="0" rtlCol="0">
            <a:spAutoFit/>
          </a:bodyPr>
          <a:lstStyle/>
          <a:p>
            <a:pPr marL="585610" marR="57144" indent="-571500" defTabSz="1015891">
              <a:buFont typeface="Arial" panose="020B0604020202020204" pitchFamily="34" charset="0"/>
              <a:buChar char="•"/>
              <a:tabLst>
                <a:tab pos="268083" algn="l"/>
              </a:tabLst>
              <a:defRPr/>
            </a:pPr>
            <a:r>
              <a:rPr lang="en-US" sz="2400" dirty="0">
                <a:solidFill>
                  <a:srgbClr val="071E3E"/>
                </a:solidFill>
              </a:rPr>
              <a:t>UBC policy states that 100% remote work arrangements will not be considered at this time</a:t>
            </a:r>
          </a:p>
          <a:p>
            <a:pPr marL="585610" marR="57144" indent="-571500" defTabSz="1015891">
              <a:buFont typeface="Arial" panose="020B0604020202020204" pitchFamily="34" charset="0"/>
              <a:buChar char="•"/>
              <a:tabLst>
                <a:tab pos="268083" algn="l"/>
              </a:tabLst>
              <a:defRPr/>
            </a:pPr>
            <a:endParaRPr lang="en-US" sz="2400" dirty="0">
              <a:solidFill>
                <a:srgbClr val="071E3E"/>
              </a:solidFill>
            </a:endParaRPr>
          </a:p>
          <a:p>
            <a:pPr marL="585610" marR="57144" indent="-571500" defTabSz="1015891">
              <a:buFont typeface="Arial" panose="020B0604020202020204" pitchFamily="34" charset="0"/>
              <a:buChar char="•"/>
              <a:tabLst>
                <a:tab pos="268083" algn="l"/>
              </a:tabLst>
              <a:defRPr/>
            </a:pPr>
            <a:r>
              <a:rPr lang="en-US" sz="2400" dirty="0">
                <a:solidFill>
                  <a:srgbClr val="071E3E"/>
                </a:solidFill>
              </a:rPr>
              <a:t>At minimum, all UBC employees are required to be on campus 20% of the time</a:t>
            </a:r>
          </a:p>
        </p:txBody>
      </p:sp>
      <p:sp>
        <p:nvSpPr>
          <p:cNvPr id="7" name="Rectangle 6">
            <a:extLst>
              <a:ext uri="{FF2B5EF4-FFF2-40B4-BE49-F238E27FC236}">
                <a16:creationId xmlns:a16="http://schemas.microsoft.com/office/drawing/2014/main" id="{39FC73EB-9C3A-4B29-A36C-1AA0ECAE6E8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a:extLst>
              <a:ext uri="{FF2B5EF4-FFF2-40B4-BE49-F238E27FC236}">
                <a16:creationId xmlns:a16="http://schemas.microsoft.com/office/drawing/2014/main" id="{90D06C30-FA3E-45F8-9DC2-AE806BDE6283}"/>
              </a:ext>
            </a:extLst>
          </p:cNvPr>
          <p:cNvPicPr>
            <a:picLocks noChangeAspect="1"/>
          </p:cNvPicPr>
          <p:nvPr/>
        </p:nvPicPr>
        <p:blipFill rotWithShape="1">
          <a:blip r:embed="rId3"/>
          <a:srcRect l="18102" t="10556" r="19099" b="6122"/>
          <a:stretch/>
        </p:blipFill>
        <p:spPr>
          <a:xfrm>
            <a:off x="8234525" y="2957689"/>
            <a:ext cx="6828823" cy="5096695"/>
          </a:xfrm>
          <a:prstGeom prst="rect">
            <a:avLst/>
          </a:prstGeom>
          <a:ln w="12700">
            <a:solidFill>
              <a:schemeClr val="bg1">
                <a:lumMod val="50000"/>
              </a:schemeClr>
            </a:solidFill>
          </a:ln>
        </p:spPr>
      </p:pic>
      <p:sp>
        <p:nvSpPr>
          <p:cNvPr id="15" name="TextBox 14">
            <a:hlinkClick r:id="rId4"/>
            <a:extLst>
              <a:ext uri="{FF2B5EF4-FFF2-40B4-BE49-F238E27FC236}">
                <a16:creationId xmlns:a16="http://schemas.microsoft.com/office/drawing/2014/main" id="{751A29ED-448B-468D-B83C-71815393F20C}"/>
              </a:ext>
            </a:extLst>
          </p:cNvPr>
          <p:cNvSpPr txBox="1"/>
          <p:nvPr/>
        </p:nvSpPr>
        <p:spPr>
          <a:xfrm>
            <a:off x="8191367" y="8054384"/>
            <a:ext cx="707270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solidFill>
                  <a:srgbClr val="506D9F"/>
                </a:solidFill>
                <a:latin typeface="Gill Sans MT" panose="020B0502020104020203" pitchFamily="34" charset="0"/>
                <a:hlinkClick r:id="rId4">
                  <a:extLst>
                    <a:ext uri="{A12FA001-AC4F-418D-AE19-62706E023703}">
                      <ahyp:hlinkClr xmlns:ahyp="http://schemas.microsoft.com/office/drawing/2018/hyperlinkcolor" val="tx"/>
                    </a:ext>
                  </a:extLst>
                </a:hlinkClick>
              </a:rPr>
              <a:t>https://hr.ubc.ca/hybrid-work-guidelines</a:t>
            </a:r>
            <a:endParaRPr lang="en-US" i="1" dirty="0">
              <a:solidFill>
                <a:srgbClr val="506D9F"/>
              </a:solidFill>
              <a:latin typeface="Gill Sans MT" panose="020B0502020104020203" pitchFamily="34" charset="0"/>
            </a:endParaRPr>
          </a:p>
        </p:txBody>
      </p:sp>
      <p:sp>
        <p:nvSpPr>
          <p:cNvPr id="16" name="object 6">
            <a:extLst>
              <a:ext uri="{FF2B5EF4-FFF2-40B4-BE49-F238E27FC236}">
                <a16:creationId xmlns:a16="http://schemas.microsoft.com/office/drawing/2014/main" id="{89FCEA8E-E5FC-4D98-AA08-8C8F72DE58E9}"/>
              </a:ext>
            </a:extLst>
          </p:cNvPr>
          <p:cNvSpPr txBox="1">
            <a:spLocks/>
          </p:cNvSpPr>
          <p:nvPr/>
        </p:nvSpPr>
        <p:spPr>
          <a:xfrm>
            <a:off x="403945" y="311217"/>
            <a:ext cx="140255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10" name="object 2">
            <a:extLst>
              <a:ext uri="{FF2B5EF4-FFF2-40B4-BE49-F238E27FC236}">
                <a16:creationId xmlns:a16="http://schemas.microsoft.com/office/drawing/2014/main" id="{D7D896CE-0520-49CE-92E5-B23D17CDBD7B}"/>
              </a:ext>
            </a:extLst>
          </p:cNvPr>
          <p:cNvSpPr txBox="1"/>
          <p:nvPr/>
        </p:nvSpPr>
        <p:spPr>
          <a:xfrm>
            <a:off x="614948" y="1548995"/>
            <a:ext cx="6042525" cy="783690"/>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Context</a:t>
            </a:r>
          </a:p>
        </p:txBody>
      </p:sp>
    </p:spTree>
    <p:extLst>
      <p:ext uri="{BB962C8B-B14F-4D97-AF65-F5344CB8AC3E}">
        <p14:creationId xmlns:p14="http://schemas.microsoft.com/office/powerpoint/2010/main" val="589740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928878B-C5A4-305B-1184-3830E981936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7" name="Rectangle 6">
            <a:extLst>
              <a:ext uri="{FF2B5EF4-FFF2-40B4-BE49-F238E27FC236}">
                <a16:creationId xmlns:a16="http://schemas.microsoft.com/office/drawing/2014/main" id="{39FC73EB-9C3A-4B29-A36C-1AA0ECAE6E8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151D7CB2-3B1A-4C57-8956-62D0E74686D0}"/>
              </a:ext>
            </a:extLst>
          </p:cNvPr>
          <p:cNvSpPr/>
          <p:nvPr/>
        </p:nvSpPr>
        <p:spPr>
          <a:xfrm>
            <a:off x="7230979" y="375148"/>
            <a:ext cx="8795084" cy="5878532"/>
          </a:xfrm>
          <a:prstGeom prst="rect">
            <a:avLst/>
          </a:prstGeom>
        </p:spPr>
        <p:txBody>
          <a:bodyPr wrap="square">
            <a:spAutoFit/>
          </a:bodyPr>
          <a:lstStyle/>
          <a:p>
            <a:pPr>
              <a:spcBef>
                <a:spcPts val="600"/>
              </a:spcBef>
              <a:spcAft>
                <a:spcPts val="600"/>
              </a:spcAft>
            </a:pPr>
            <a:r>
              <a:rPr lang="en-US" sz="2800" b="1" spc="-12" dirty="0">
                <a:solidFill>
                  <a:srgbClr val="00274E"/>
                </a:solidFill>
              </a:rPr>
              <a:t>Objectives of the hybrid work program are to:</a:t>
            </a:r>
            <a:endParaRPr lang="en-US" sz="2400" spc="-12" dirty="0">
              <a:solidFill>
                <a:srgbClr val="767779"/>
              </a:solidFill>
            </a:endParaRPr>
          </a:p>
          <a:p>
            <a:pPr marL="685800" lvl="1" indent="-228600">
              <a:spcBef>
                <a:spcPts val="600"/>
              </a:spcBef>
              <a:spcAft>
                <a:spcPts val="600"/>
              </a:spcAft>
              <a:buFont typeface="+mj-lt"/>
              <a:buAutoNum type="arabicPeriod"/>
            </a:pPr>
            <a:r>
              <a:rPr lang="en-US" sz="2300" spc="-12" dirty="0">
                <a:solidFill>
                  <a:srgbClr val="767779"/>
                </a:solidFill>
              </a:rPr>
              <a:t> Attract and retain staff by creating a more flexible workplace environment. </a:t>
            </a:r>
          </a:p>
          <a:p>
            <a:pPr marL="685800" lvl="1" indent="-228600">
              <a:spcBef>
                <a:spcPts val="600"/>
              </a:spcBef>
              <a:spcAft>
                <a:spcPts val="600"/>
              </a:spcAft>
              <a:buFont typeface="+mj-lt"/>
              <a:buAutoNum type="arabicPeriod"/>
            </a:pPr>
            <a:r>
              <a:rPr lang="en-US" sz="2300" spc="-12" dirty="0">
                <a:solidFill>
                  <a:srgbClr val="767779"/>
                </a:solidFill>
              </a:rPr>
              <a:t> Positively impact student experience and outcomes through flexibility and the use of technology. </a:t>
            </a:r>
          </a:p>
          <a:p>
            <a:pPr marL="685800" lvl="1" indent="-228600">
              <a:spcBef>
                <a:spcPts val="600"/>
              </a:spcBef>
              <a:spcAft>
                <a:spcPts val="600"/>
              </a:spcAft>
              <a:buFont typeface="+mj-lt"/>
              <a:buAutoNum type="arabicPeriod"/>
            </a:pPr>
            <a:r>
              <a:rPr lang="en-US" sz="2300" spc="-12" dirty="0">
                <a:solidFill>
                  <a:srgbClr val="767779"/>
                </a:solidFill>
              </a:rPr>
              <a:t> Optimize service levels, work quality, and productivity through flexibility and the use of technology. </a:t>
            </a:r>
          </a:p>
          <a:p>
            <a:pPr marL="685800" lvl="1" indent="-228600">
              <a:spcBef>
                <a:spcPts val="600"/>
              </a:spcBef>
              <a:spcAft>
                <a:spcPts val="600"/>
              </a:spcAft>
              <a:buFont typeface="+mj-lt"/>
              <a:buAutoNum type="arabicPeriod"/>
            </a:pPr>
            <a:r>
              <a:rPr lang="en-US" sz="2300" spc="-12" dirty="0">
                <a:solidFill>
                  <a:srgbClr val="767779"/>
                </a:solidFill>
              </a:rPr>
              <a:t> Reduce carbon emissions through lower levels of commuting and strain on campus facilities. </a:t>
            </a:r>
          </a:p>
          <a:p>
            <a:pPr marL="685800" lvl="1" indent="-228600">
              <a:spcBef>
                <a:spcPts val="600"/>
              </a:spcBef>
              <a:spcAft>
                <a:spcPts val="600"/>
              </a:spcAft>
              <a:buFont typeface="+mj-lt"/>
              <a:buAutoNum type="arabicPeriod"/>
            </a:pPr>
            <a:r>
              <a:rPr lang="en-US" sz="2300" spc="-12" dirty="0">
                <a:solidFill>
                  <a:srgbClr val="767779"/>
                </a:solidFill>
              </a:rPr>
              <a:t> Catalyze collaboration between UBC and its partners through normalizing remote interactions. </a:t>
            </a:r>
          </a:p>
          <a:p>
            <a:pPr marL="685800" lvl="1" indent="-228600">
              <a:spcBef>
                <a:spcPts val="600"/>
              </a:spcBef>
              <a:spcAft>
                <a:spcPts val="600"/>
              </a:spcAft>
              <a:buFont typeface="+mj-lt"/>
              <a:buAutoNum type="arabicPeriod"/>
            </a:pPr>
            <a:r>
              <a:rPr lang="en-US" sz="2300" spc="-12" dirty="0">
                <a:solidFill>
                  <a:srgbClr val="767779"/>
                </a:solidFill>
              </a:rPr>
              <a:t> Promote and enable connections and balance across UBC campuses. </a:t>
            </a:r>
          </a:p>
        </p:txBody>
      </p:sp>
      <p:sp>
        <p:nvSpPr>
          <p:cNvPr id="6" name="object 6">
            <a:extLst>
              <a:ext uri="{FF2B5EF4-FFF2-40B4-BE49-F238E27FC236}">
                <a16:creationId xmlns:a16="http://schemas.microsoft.com/office/drawing/2014/main" id="{826E7631-A6AC-40D1-A00A-57654BDF9687}"/>
              </a:ext>
            </a:extLst>
          </p:cNvPr>
          <p:cNvSpPr txBox="1">
            <a:spLocks/>
          </p:cNvSpPr>
          <p:nvPr/>
        </p:nvSpPr>
        <p:spPr>
          <a:xfrm>
            <a:off x="403946" y="311217"/>
            <a:ext cx="138025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8" name="object 2">
            <a:extLst>
              <a:ext uri="{FF2B5EF4-FFF2-40B4-BE49-F238E27FC236}">
                <a16:creationId xmlns:a16="http://schemas.microsoft.com/office/drawing/2014/main" id="{785E7DBF-61FC-48B6-902D-658E8EA2B2D7}"/>
              </a:ext>
            </a:extLst>
          </p:cNvPr>
          <p:cNvSpPr txBox="1"/>
          <p:nvPr/>
        </p:nvSpPr>
        <p:spPr>
          <a:xfrm>
            <a:off x="614948" y="1548995"/>
            <a:ext cx="6042525" cy="2502109"/>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UBC Hybrid </a:t>
            </a:r>
          </a:p>
          <a:p>
            <a:pPr marL="0" marR="57144" lvl="1" defTabSz="1015891">
              <a:spcBef>
                <a:spcPts val="112"/>
              </a:spcBef>
              <a:spcAft>
                <a:spcPts val="1332"/>
              </a:spcAft>
              <a:defRPr/>
            </a:pPr>
            <a:r>
              <a:rPr lang="en-US" sz="5000" i="1" spc="-33" dirty="0">
                <a:solidFill>
                  <a:prstClr val="white"/>
                </a:solidFill>
                <a:latin typeface="Palatino Linotype"/>
              </a:rPr>
              <a:t>Work Guidelines Overview</a:t>
            </a:r>
          </a:p>
        </p:txBody>
      </p:sp>
    </p:spTree>
    <p:extLst>
      <p:ext uri="{BB962C8B-B14F-4D97-AF65-F5344CB8AC3E}">
        <p14:creationId xmlns:p14="http://schemas.microsoft.com/office/powerpoint/2010/main" val="1857101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928878B-C5A4-305B-1184-3830E981936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7" name="Rectangle 6">
            <a:extLst>
              <a:ext uri="{FF2B5EF4-FFF2-40B4-BE49-F238E27FC236}">
                <a16:creationId xmlns:a16="http://schemas.microsoft.com/office/drawing/2014/main" id="{39FC73EB-9C3A-4B29-A36C-1AA0ECAE6E8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151D7CB2-3B1A-4C57-8956-62D0E74686D0}"/>
              </a:ext>
            </a:extLst>
          </p:cNvPr>
          <p:cNvSpPr/>
          <p:nvPr/>
        </p:nvSpPr>
        <p:spPr>
          <a:xfrm>
            <a:off x="7230979" y="375148"/>
            <a:ext cx="8795084" cy="8386911"/>
          </a:xfrm>
          <a:prstGeom prst="rect">
            <a:avLst/>
          </a:prstGeom>
        </p:spPr>
        <p:txBody>
          <a:bodyPr wrap="square">
            <a:spAutoFit/>
          </a:bodyPr>
          <a:lstStyle/>
          <a:p>
            <a:pPr>
              <a:spcBef>
                <a:spcPts val="600"/>
              </a:spcBef>
              <a:spcAft>
                <a:spcPts val="600"/>
              </a:spcAft>
            </a:pPr>
            <a:r>
              <a:rPr lang="en-US" sz="2400" b="1" spc="-12" dirty="0">
                <a:solidFill>
                  <a:srgbClr val="00274E"/>
                </a:solidFill>
              </a:rPr>
              <a:t>Principles—Decisions regarding hybrid work arrangements must:</a:t>
            </a:r>
          </a:p>
          <a:p>
            <a:pPr marL="685800" lvl="1" indent="-228600">
              <a:spcBef>
                <a:spcPts val="600"/>
              </a:spcBef>
              <a:spcAft>
                <a:spcPts val="600"/>
              </a:spcAft>
              <a:buFont typeface="+mj-lt"/>
              <a:buAutoNum type="arabicPeriod"/>
            </a:pPr>
            <a:r>
              <a:rPr lang="en-US" sz="2300" spc="-12" dirty="0">
                <a:solidFill>
                  <a:srgbClr val="767779"/>
                </a:solidFill>
              </a:rPr>
              <a:t> Prioritize the physical and mental health of students, faculty, and staff. </a:t>
            </a:r>
          </a:p>
          <a:p>
            <a:pPr marL="685800" lvl="1" indent="-228600">
              <a:spcBef>
                <a:spcPts val="600"/>
              </a:spcBef>
              <a:spcAft>
                <a:spcPts val="600"/>
              </a:spcAft>
              <a:buFont typeface="+mj-lt"/>
              <a:buAutoNum type="arabicPeriod"/>
            </a:pPr>
            <a:r>
              <a:rPr lang="en-US" sz="2300" spc="-12" dirty="0">
                <a:solidFill>
                  <a:srgbClr val="767779"/>
                </a:solidFill>
              </a:rPr>
              <a:t> Promote the academic mission of the university, respecting faculty commitments to research, teaching, and service. </a:t>
            </a:r>
          </a:p>
          <a:p>
            <a:pPr marL="685800" lvl="1" indent="-228600">
              <a:spcBef>
                <a:spcPts val="600"/>
              </a:spcBef>
              <a:spcAft>
                <a:spcPts val="600"/>
              </a:spcAft>
              <a:buFont typeface="+mj-lt"/>
              <a:buAutoNum type="arabicPeriod"/>
            </a:pPr>
            <a:r>
              <a:rPr lang="en-US" sz="2300" spc="-12" dirty="0">
                <a:solidFill>
                  <a:srgbClr val="767779"/>
                </a:solidFill>
              </a:rPr>
              <a:t> Centre around student experience and outcomes. </a:t>
            </a:r>
          </a:p>
          <a:p>
            <a:pPr marL="685800" lvl="1" indent="-228600">
              <a:spcBef>
                <a:spcPts val="600"/>
              </a:spcBef>
              <a:spcAft>
                <a:spcPts val="600"/>
              </a:spcAft>
              <a:buFont typeface="+mj-lt"/>
              <a:buAutoNum type="arabicPeriod"/>
            </a:pPr>
            <a:r>
              <a:rPr lang="en-US" sz="2300" spc="-12" dirty="0">
                <a:solidFill>
                  <a:srgbClr val="767779"/>
                </a:solidFill>
              </a:rPr>
              <a:t> Respect and reflect the importance of diversity, equity, and inclusion. </a:t>
            </a:r>
          </a:p>
          <a:p>
            <a:pPr marL="685800" lvl="1" indent="-228600">
              <a:spcBef>
                <a:spcPts val="600"/>
              </a:spcBef>
              <a:spcAft>
                <a:spcPts val="600"/>
              </a:spcAft>
              <a:buFont typeface="+mj-lt"/>
              <a:buAutoNum type="arabicPeriod"/>
            </a:pPr>
            <a:r>
              <a:rPr lang="en-US" sz="2300" spc="-12" dirty="0">
                <a:solidFill>
                  <a:srgbClr val="767779"/>
                </a:solidFill>
              </a:rPr>
              <a:t> Sustain or improve service levels, quality of work, and productivity. </a:t>
            </a:r>
          </a:p>
          <a:p>
            <a:pPr marL="685800" lvl="1" indent="-228600">
              <a:spcBef>
                <a:spcPts val="600"/>
              </a:spcBef>
              <a:spcAft>
                <a:spcPts val="600"/>
              </a:spcAft>
              <a:buFont typeface="+mj-lt"/>
              <a:buAutoNum type="arabicPeriod"/>
            </a:pPr>
            <a:r>
              <a:rPr lang="en-US" sz="2300" spc="-12" dirty="0">
                <a:solidFill>
                  <a:srgbClr val="767779"/>
                </a:solidFill>
              </a:rPr>
              <a:t> Protect culture, team dynamics, and the potential for creativity, innovation, and collaboration. </a:t>
            </a:r>
          </a:p>
          <a:p>
            <a:pPr marL="685800" lvl="1" indent="-228600">
              <a:spcBef>
                <a:spcPts val="600"/>
              </a:spcBef>
              <a:spcAft>
                <a:spcPts val="600"/>
              </a:spcAft>
              <a:buFont typeface="+mj-lt"/>
              <a:buAutoNum type="arabicPeriod"/>
            </a:pPr>
            <a:r>
              <a:rPr lang="en-US" sz="2300" spc="-12" dirty="0">
                <a:solidFill>
                  <a:srgbClr val="767779"/>
                </a:solidFill>
              </a:rPr>
              <a:t> Maintain the vibrancy of our campuses and learning sites. </a:t>
            </a:r>
          </a:p>
          <a:p>
            <a:pPr marL="685800" lvl="1" indent="-228600">
              <a:spcBef>
                <a:spcPts val="600"/>
              </a:spcBef>
              <a:spcAft>
                <a:spcPts val="600"/>
              </a:spcAft>
              <a:buFont typeface="+mj-lt"/>
              <a:buAutoNum type="arabicPeriod"/>
            </a:pPr>
            <a:r>
              <a:rPr lang="en-US" sz="2300" spc="-12" dirty="0">
                <a:solidFill>
                  <a:srgbClr val="767779"/>
                </a:solidFill>
              </a:rPr>
              <a:t> Optimize space utilization and consider financial sustainability. </a:t>
            </a:r>
          </a:p>
          <a:p>
            <a:pPr marL="685800" lvl="1" indent="-228600">
              <a:spcBef>
                <a:spcPts val="600"/>
              </a:spcBef>
              <a:spcAft>
                <a:spcPts val="600"/>
              </a:spcAft>
              <a:buFont typeface="+mj-lt"/>
              <a:buAutoNum type="arabicPeriod"/>
            </a:pPr>
            <a:r>
              <a:rPr lang="en-US" sz="2300" spc="-12" dirty="0">
                <a:solidFill>
                  <a:srgbClr val="767779"/>
                </a:solidFill>
              </a:rPr>
              <a:t> Uphold the autonomy of units and teams in determining their work arrangements in alignment with the guidelines and other principles of the program. </a:t>
            </a:r>
          </a:p>
          <a:p>
            <a:pPr marL="685800" lvl="1" indent="-228600">
              <a:spcBef>
                <a:spcPts val="600"/>
              </a:spcBef>
              <a:spcAft>
                <a:spcPts val="600"/>
              </a:spcAft>
              <a:buFont typeface="+mj-lt"/>
              <a:buAutoNum type="arabicPeriod"/>
            </a:pPr>
            <a:r>
              <a:rPr lang="en-US" sz="2300" spc="-12" dirty="0">
                <a:solidFill>
                  <a:srgbClr val="767779"/>
                </a:solidFill>
              </a:rPr>
              <a:t> Support an institutional approach and consistency in application, maintaining agility to pivot if and as required. </a:t>
            </a:r>
          </a:p>
        </p:txBody>
      </p:sp>
      <p:sp>
        <p:nvSpPr>
          <p:cNvPr id="6" name="object 6">
            <a:extLst>
              <a:ext uri="{FF2B5EF4-FFF2-40B4-BE49-F238E27FC236}">
                <a16:creationId xmlns:a16="http://schemas.microsoft.com/office/drawing/2014/main" id="{6CCA31BA-C427-4E7D-AF51-5FB202F0C412}"/>
              </a:ext>
            </a:extLst>
          </p:cNvPr>
          <p:cNvSpPr txBox="1">
            <a:spLocks/>
          </p:cNvSpPr>
          <p:nvPr/>
        </p:nvSpPr>
        <p:spPr>
          <a:xfrm>
            <a:off x="403946" y="311217"/>
            <a:ext cx="138025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8" name="object 2">
            <a:extLst>
              <a:ext uri="{FF2B5EF4-FFF2-40B4-BE49-F238E27FC236}">
                <a16:creationId xmlns:a16="http://schemas.microsoft.com/office/drawing/2014/main" id="{4598F20D-AC86-4215-AA74-25198A3918A9}"/>
              </a:ext>
            </a:extLst>
          </p:cNvPr>
          <p:cNvSpPr txBox="1"/>
          <p:nvPr/>
        </p:nvSpPr>
        <p:spPr>
          <a:xfrm>
            <a:off x="614948" y="1548995"/>
            <a:ext cx="6042525" cy="2502109"/>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UBC Hybrid </a:t>
            </a:r>
          </a:p>
          <a:p>
            <a:pPr marL="0" marR="57144" lvl="1" defTabSz="1015891">
              <a:spcBef>
                <a:spcPts val="112"/>
              </a:spcBef>
              <a:spcAft>
                <a:spcPts val="1332"/>
              </a:spcAft>
              <a:defRPr/>
            </a:pPr>
            <a:r>
              <a:rPr lang="en-US" sz="5000" i="1" spc="-33" dirty="0">
                <a:solidFill>
                  <a:prstClr val="white"/>
                </a:solidFill>
                <a:latin typeface="Palatino Linotype"/>
              </a:rPr>
              <a:t>Work Guidelines Overview</a:t>
            </a:r>
          </a:p>
        </p:txBody>
      </p:sp>
    </p:spTree>
    <p:extLst>
      <p:ext uri="{BB962C8B-B14F-4D97-AF65-F5344CB8AC3E}">
        <p14:creationId xmlns:p14="http://schemas.microsoft.com/office/powerpoint/2010/main" val="3646695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928878B-C5A4-305B-1184-3830E981936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9" name="object 2">
            <a:extLst>
              <a:ext uri="{FF2B5EF4-FFF2-40B4-BE49-F238E27FC236}">
                <a16:creationId xmlns:a16="http://schemas.microsoft.com/office/drawing/2014/main" id="{3E80802E-C8A7-400B-8404-C796BC95E300}"/>
              </a:ext>
            </a:extLst>
          </p:cNvPr>
          <p:cNvSpPr txBox="1"/>
          <p:nvPr/>
        </p:nvSpPr>
        <p:spPr>
          <a:xfrm>
            <a:off x="7615810" y="720284"/>
            <a:ext cx="8066254" cy="6908444"/>
          </a:xfrm>
          <a:prstGeom prst="rect">
            <a:avLst/>
          </a:prstGeom>
        </p:spPr>
        <p:txBody>
          <a:bodyPr vert="horz" wrap="square" lIns="0" tIns="14111" rIns="0" bIns="0" rtlCol="0">
            <a:spAutoFit/>
          </a:bodyPr>
          <a:lstStyle/>
          <a:p>
            <a:pPr marL="342900" marR="57144" lvl="1" indent="-342900" defTabSz="1015891">
              <a:buFont typeface="Arial" panose="020B0604020202020204" pitchFamily="34" charset="0"/>
              <a:buChar char="•"/>
              <a:tabLst>
                <a:tab pos="268083" algn="l"/>
              </a:tabLst>
              <a:defRPr/>
            </a:pPr>
            <a:r>
              <a:rPr lang="en-US" sz="2800" dirty="0">
                <a:solidFill>
                  <a:srgbClr val="071E3E"/>
                </a:solidFill>
              </a:rPr>
              <a:t>The following elements of the UBC Hybrid Guidelines are relevant for our team:</a:t>
            </a:r>
          </a:p>
          <a:p>
            <a:pPr marL="800100" marR="57144" lvl="2" indent="-342900" defTabSz="1015891">
              <a:buFont typeface="Arial" panose="020B0604020202020204" pitchFamily="34" charset="0"/>
              <a:buChar char="•"/>
              <a:tabLst>
                <a:tab pos="268083" algn="l"/>
              </a:tabLst>
              <a:defRPr/>
            </a:pPr>
            <a:r>
              <a:rPr lang="en-US" sz="2800" dirty="0">
                <a:solidFill>
                  <a:srgbClr val="071E3E"/>
                </a:solidFill>
              </a:rPr>
              <a:t>Prioritize physical and mental health</a:t>
            </a:r>
          </a:p>
          <a:p>
            <a:pPr marL="800100" marR="57144" lvl="2" indent="-342900" defTabSz="1015891">
              <a:buFont typeface="Arial" panose="020B0604020202020204" pitchFamily="34" charset="0"/>
              <a:buChar char="•"/>
              <a:tabLst>
                <a:tab pos="268083" algn="l"/>
              </a:tabLst>
              <a:defRPr/>
            </a:pPr>
            <a:r>
              <a:rPr lang="en-US" sz="2800" dirty="0">
                <a:solidFill>
                  <a:srgbClr val="071E3E"/>
                </a:solidFill>
              </a:rPr>
              <a:t>Sustain or improve service levels, quality of work, and productivity. </a:t>
            </a:r>
          </a:p>
          <a:p>
            <a:pPr marL="800100" marR="57144" lvl="2" indent="-342900" defTabSz="1015891">
              <a:buFont typeface="Arial" panose="020B0604020202020204" pitchFamily="34" charset="0"/>
              <a:buChar char="•"/>
              <a:tabLst>
                <a:tab pos="268083" algn="l"/>
              </a:tabLst>
              <a:defRPr/>
            </a:pPr>
            <a:r>
              <a:rPr lang="en-US" sz="2800" dirty="0">
                <a:solidFill>
                  <a:srgbClr val="071E3E"/>
                </a:solidFill>
              </a:rPr>
              <a:t>Protect culture, team dynamics, and the potential for creativity, innovation, and collaboration. </a:t>
            </a:r>
          </a:p>
          <a:p>
            <a:pPr marL="0" marR="57144" lvl="2" defTabSz="1015891">
              <a:tabLst>
                <a:tab pos="268083" algn="l"/>
              </a:tabLst>
              <a:defRPr/>
            </a:pPr>
            <a:endParaRPr lang="en-US" sz="2800" dirty="0">
              <a:solidFill>
                <a:srgbClr val="071E3E"/>
              </a:solidFill>
            </a:endParaRPr>
          </a:p>
          <a:p>
            <a:pPr marL="0" marR="57144" lvl="2" defTabSz="1015891">
              <a:tabLst>
                <a:tab pos="268083" algn="l"/>
              </a:tabLst>
              <a:defRPr/>
            </a:pPr>
            <a:r>
              <a:rPr lang="en-US" sz="2800" dirty="0">
                <a:solidFill>
                  <a:srgbClr val="071E3E"/>
                </a:solidFill>
              </a:rPr>
              <a:t>Current hybrid work arrangements for our team:</a:t>
            </a:r>
          </a:p>
          <a:p>
            <a:pPr marL="457200" marR="57144" lvl="2" indent="-457200" defTabSz="1015891">
              <a:buFont typeface="Arial" panose="020B0604020202020204" pitchFamily="34" charset="0"/>
              <a:buChar char="•"/>
              <a:tabLst>
                <a:tab pos="268083" algn="l"/>
              </a:tabLst>
              <a:defRPr/>
            </a:pPr>
            <a:r>
              <a:rPr lang="en-US" sz="2800" dirty="0">
                <a:solidFill>
                  <a:srgbClr val="071E3E"/>
                </a:solidFill>
              </a:rPr>
              <a:t>Our anchor day(s) is/are:</a:t>
            </a:r>
          </a:p>
          <a:p>
            <a:pPr marL="457200" marR="57144" lvl="2" indent="-457200" defTabSz="1015891">
              <a:buFont typeface="Arial" panose="020B0604020202020204" pitchFamily="34" charset="0"/>
              <a:buChar char="•"/>
              <a:tabLst>
                <a:tab pos="268083" algn="l"/>
              </a:tabLst>
              <a:defRPr/>
            </a:pPr>
            <a:r>
              <a:rPr lang="en-US" sz="2800" dirty="0">
                <a:solidFill>
                  <a:srgbClr val="071E3E"/>
                </a:solidFill>
              </a:rPr>
              <a:t>We are coming in x days a week</a:t>
            </a:r>
          </a:p>
          <a:p>
            <a:pPr marL="457200" marR="57144" lvl="2" indent="-457200" defTabSz="1015891">
              <a:buFont typeface="Arial" panose="020B0604020202020204" pitchFamily="34" charset="0"/>
              <a:buChar char="•"/>
              <a:tabLst>
                <a:tab pos="268083" algn="l"/>
              </a:tabLst>
              <a:defRPr/>
            </a:pPr>
            <a:r>
              <a:rPr lang="en-US" sz="2800" dirty="0">
                <a:solidFill>
                  <a:srgbClr val="071E3E"/>
                </a:solidFill>
              </a:rPr>
              <a:t>New staff may be asked to come in more often to start</a:t>
            </a:r>
          </a:p>
          <a:p>
            <a:pPr marL="457200" marR="57144" lvl="2" indent="-457200" defTabSz="1015891">
              <a:buFont typeface="Arial" panose="020B0604020202020204" pitchFamily="34" charset="0"/>
              <a:buChar char="•"/>
              <a:tabLst>
                <a:tab pos="268083" algn="l"/>
              </a:tabLst>
              <a:defRPr/>
            </a:pPr>
            <a:r>
              <a:rPr lang="en-US" sz="2800" dirty="0">
                <a:solidFill>
                  <a:srgbClr val="071E3E"/>
                </a:solidFill>
              </a:rPr>
              <a:t>The whole team may be asked to come in more often when we are onboarding a new team member</a:t>
            </a:r>
          </a:p>
          <a:p>
            <a:pPr marL="457200" marR="57144" lvl="2" indent="-457200" defTabSz="1015891">
              <a:buFont typeface="Arial" panose="020B0604020202020204" pitchFamily="34" charset="0"/>
              <a:buChar char="•"/>
              <a:tabLst>
                <a:tab pos="268083" algn="l"/>
              </a:tabLst>
              <a:defRPr/>
            </a:pPr>
            <a:endParaRPr lang="en-US" sz="2800" dirty="0">
              <a:solidFill>
                <a:srgbClr val="071E3E"/>
              </a:solidFill>
            </a:endParaRPr>
          </a:p>
        </p:txBody>
      </p:sp>
      <p:sp>
        <p:nvSpPr>
          <p:cNvPr id="7" name="Rectangle 6">
            <a:extLst>
              <a:ext uri="{FF2B5EF4-FFF2-40B4-BE49-F238E27FC236}">
                <a16:creationId xmlns:a16="http://schemas.microsoft.com/office/drawing/2014/main" id="{39FC73EB-9C3A-4B29-A36C-1AA0ECAE6E8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tar: 10 Points 12">
            <a:extLst>
              <a:ext uri="{FF2B5EF4-FFF2-40B4-BE49-F238E27FC236}">
                <a16:creationId xmlns:a16="http://schemas.microsoft.com/office/drawing/2014/main" id="{62A9EEC9-0E05-48F2-808C-603A407265B7}"/>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
        <p:nvSpPr>
          <p:cNvPr id="10" name="object 6">
            <a:extLst>
              <a:ext uri="{FF2B5EF4-FFF2-40B4-BE49-F238E27FC236}">
                <a16:creationId xmlns:a16="http://schemas.microsoft.com/office/drawing/2014/main" id="{61E1C6CA-FA52-4A4B-A49E-6F11D62A23FA}"/>
              </a:ext>
            </a:extLst>
          </p:cNvPr>
          <p:cNvSpPr txBox="1">
            <a:spLocks/>
          </p:cNvSpPr>
          <p:nvPr/>
        </p:nvSpPr>
        <p:spPr>
          <a:xfrm>
            <a:off x="403946" y="311217"/>
            <a:ext cx="1179528"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8" name="object 2">
            <a:extLst>
              <a:ext uri="{FF2B5EF4-FFF2-40B4-BE49-F238E27FC236}">
                <a16:creationId xmlns:a16="http://schemas.microsoft.com/office/drawing/2014/main" id="{895E9B7B-DE33-428C-926D-1F5538565C15}"/>
              </a:ext>
            </a:extLst>
          </p:cNvPr>
          <p:cNvSpPr txBox="1"/>
          <p:nvPr/>
        </p:nvSpPr>
        <p:spPr>
          <a:xfrm>
            <a:off x="614948" y="1548995"/>
            <a:ext cx="6042525"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How our team will approach hybrid work</a:t>
            </a:r>
          </a:p>
        </p:txBody>
      </p:sp>
    </p:spTree>
    <p:extLst>
      <p:ext uri="{BB962C8B-B14F-4D97-AF65-F5344CB8AC3E}">
        <p14:creationId xmlns:p14="http://schemas.microsoft.com/office/powerpoint/2010/main" val="254490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54" name="Rectangle: Folded Corner 53">
            <a:extLst>
              <a:ext uri="{FF2B5EF4-FFF2-40B4-BE49-F238E27FC236}">
                <a16:creationId xmlns:a16="http://schemas.microsoft.com/office/drawing/2014/main" id="{E13A1A20-7272-C95A-D974-27C2478AD679}"/>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Socializing with colleagues</a:t>
            </a:r>
          </a:p>
        </p:txBody>
      </p:sp>
      <p:sp>
        <p:nvSpPr>
          <p:cNvPr id="74" name="Rectangle: Folded Corner 73">
            <a:extLst>
              <a:ext uri="{FF2B5EF4-FFF2-40B4-BE49-F238E27FC236}">
                <a16:creationId xmlns:a16="http://schemas.microsoft.com/office/drawing/2014/main" id="{D48DA650-C338-4C0D-BF73-D8613A3A7604}"/>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5" name="Rectangle: Folded Corner 74">
            <a:extLst>
              <a:ext uri="{FF2B5EF4-FFF2-40B4-BE49-F238E27FC236}">
                <a16:creationId xmlns:a16="http://schemas.microsoft.com/office/drawing/2014/main" id="{7E456986-CD3E-4003-B1D4-3242886A7B58}"/>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6" name="Rectangle: Folded Corner 75">
            <a:extLst>
              <a:ext uri="{FF2B5EF4-FFF2-40B4-BE49-F238E27FC236}">
                <a16:creationId xmlns:a16="http://schemas.microsoft.com/office/drawing/2014/main" id="{98F69021-241A-47D5-B7B9-1EF5521BAEF2}"/>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7" name="Rectangle: Folded Corner 76">
            <a:extLst>
              <a:ext uri="{FF2B5EF4-FFF2-40B4-BE49-F238E27FC236}">
                <a16:creationId xmlns:a16="http://schemas.microsoft.com/office/drawing/2014/main" id="{180474CC-1C46-4475-AC91-ABDD4DEE811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200" dirty="0">
                <a:solidFill>
                  <a:srgbClr val="00274E"/>
                </a:solidFill>
              </a:rPr>
              <a:t>EXAMPLE:</a:t>
            </a:r>
          </a:p>
          <a:p>
            <a:pPr algn="ctr" defTabSz="1015891">
              <a:defRPr/>
            </a:pPr>
            <a:r>
              <a:rPr lang="en-US" sz="2200" dirty="0">
                <a:solidFill>
                  <a:srgbClr val="00274E"/>
                </a:solidFill>
              </a:rPr>
              <a:t>Getting a break from kids/pets at home</a:t>
            </a:r>
          </a:p>
        </p:txBody>
      </p:sp>
      <p:sp>
        <p:nvSpPr>
          <p:cNvPr id="78" name="Rectangle: Folded Corner 77">
            <a:extLst>
              <a:ext uri="{FF2B5EF4-FFF2-40B4-BE49-F238E27FC236}">
                <a16:creationId xmlns:a16="http://schemas.microsoft.com/office/drawing/2014/main" id="{E15446DB-D9D6-4D47-97DE-761C733AB3CB}"/>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9" name="Rectangle: Folded Corner 78">
            <a:extLst>
              <a:ext uri="{FF2B5EF4-FFF2-40B4-BE49-F238E27FC236}">
                <a16:creationId xmlns:a16="http://schemas.microsoft.com/office/drawing/2014/main" id="{97042F30-4052-4B42-B59C-6E4468C239B5}"/>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0" name="Rectangle: Folded Corner 79">
            <a:extLst>
              <a:ext uri="{FF2B5EF4-FFF2-40B4-BE49-F238E27FC236}">
                <a16:creationId xmlns:a16="http://schemas.microsoft.com/office/drawing/2014/main" id="{5E537482-F48A-4324-9FF9-D45FFF18FB0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1" name="Rectangle: Folded Corner 80">
            <a:extLst>
              <a:ext uri="{FF2B5EF4-FFF2-40B4-BE49-F238E27FC236}">
                <a16:creationId xmlns:a16="http://schemas.microsoft.com/office/drawing/2014/main" id="{121C7648-ACCC-46AC-AEBB-EF37D0B8E464}"/>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400" dirty="0">
              <a:solidFill>
                <a:srgbClr val="00274E"/>
              </a:solidFill>
            </a:endParaRPr>
          </a:p>
        </p:txBody>
      </p:sp>
      <p:sp>
        <p:nvSpPr>
          <p:cNvPr id="82" name="Rectangle: Folded Corner 81">
            <a:extLst>
              <a:ext uri="{FF2B5EF4-FFF2-40B4-BE49-F238E27FC236}">
                <a16:creationId xmlns:a16="http://schemas.microsoft.com/office/drawing/2014/main" id="{7995D0FA-2532-41C3-B99E-5E9D9E055447}"/>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3" name="Rectangle: Folded Corner 82">
            <a:extLst>
              <a:ext uri="{FF2B5EF4-FFF2-40B4-BE49-F238E27FC236}">
                <a16:creationId xmlns:a16="http://schemas.microsoft.com/office/drawing/2014/main" id="{41033C4D-25FA-4E5B-8234-FE85A9A9F62A}"/>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4" name="Rectangle: Folded Corner 83">
            <a:extLst>
              <a:ext uri="{FF2B5EF4-FFF2-40B4-BE49-F238E27FC236}">
                <a16:creationId xmlns:a16="http://schemas.microsoft.com/office/drawing/2014/main" id="{D4635377-431D-41D7-9823-6774C886F55D}"/>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5" name="Rectangle: Folded Corner 84">
            <a:extLst>
              <a:ext uri="{FF2B5EF4-FFF2-40B4-BE49-F238E27FC236}">
                <a16:creationId xmlns:a16="http://schemas.microsoft.com/office/drawing/2014/main" id="{58A8EC11-6BA0-43D7-8D24-E11E8BCF667B}"/>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6" name="Rectangle: Folded Corner 85">
            <a:extLst>
              <a:ext uri="{FF2B5EF4-FFF2-40B4-BE49-F238E27FC236}">
                <a16:creationId xmlns:a16="http://schemas.microsoft.com/office/drawing/2014/main" id="{26EDC172-D759-4C3B-9C92-4AF2D2B3D806}"/>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7" name="Rectangle: Folded Corner 86">
            <a:extLst>
              <a:ext uri="{FF2B5EF4-FFF2-40B4-BE49-F238E27FC236}">
                <a16:creationId xmlns:a16="http://schemas.microsoft.com/office/drawing/2014/main" id="{2C474FC5-5F44-449C-B554-615988012813}"/>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8" name="Rectangle: Folded Corner 87">
            <a:extLst>
              <a:ext uri="{FF2B5EF4-FFF2-40B4-BE49-F238E27FC236}">
                <a16:creationId xmlns:a16="http://schemas.microsoft.com/office/drawing/2014/main" id="{8C2F68B8-734A-4BDB-9D7E-AB15504FC535}"/>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4" name="object 6">
            <a:extLst>
              <a:ext uri="{FF2B5EF4-FFF2-40B4-BE49-F238E27FC236}">
                <a16:creationId xmlns:a16="http://schemas.microsoft.com/office/drawing/2014/main" id="{D699C0AF-B7A5-45E5-BBDE-DBED069D52C7}"/>
              </a:ext>
            </a:extLst>
          </p:cNvPr>
          <p:cNvSpPr txBox="1">
            <a:spLocks/>
          </p:cNvSpPr>
          <p:nvPr/>
        </p:nvSpPr>
        <p:spPr>
          <a:xfrm>
            <a:off x="403945" y="311217"/>
            <a:ext cx="1514065"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21" name="Rectangle 20">
            <a:extLst>
              <a:ext uri="{FF2B5EF4-FFF2-40B4-BE49-F238E27FC236}">
                <a16:creationId xmlns:a16="http://schemas.microsoft.com/office/drawing/2014/main" id="{43E087C4-B8FB-461D-923E-4D7E3F1BEBB3}"/>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bject 2">
            <a:extLst>
              <a:ext uri="{FF2B5EF4-FFF2-40B4-BE49-F238E27FC236}">
                <a16:creationId xmlns:a16="http://schemas.microsoft.com/office/drawing/2014/main" id="{CF9A735A-9ABF-445E-9A1A-C7C8FC40AB1C}"/>
              </a:ext>
            </a:extLst>
          </p:cNvPr>
          <p:cNvSpPr txBox="1"/>
          <p:nvPr/>
        </p:nvSpPr>
        <p:spPr>
          <a:xfrm>
            <a:off x="614948" y="1548995"/>
            <a:ext cx="5609389" cy="2322573"/>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makes coming in to the office meaningful for you?</a:t>
            </a:r>
          </a:p>
        </p:txBody>
      </p:sp>
    </p:spTree>
    <p:extLst>
      <p:ext uri="{BB962C8B-B14F-4D97-AF65-F5344CB8AC3E}">
        <p14:creationId xmlns:p14="http://schemas.microsoft.com/office/powerpoint/2010/main" val="2917038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54" name="Rectangle: Folded Corner 53">
            <a:extLst>
              <a:ext uri="{FF2B5EF4-FFF2-40B4-BE49-F238E27FC236}">
                <a16:creationId xmlns:a16="http://schemas.microsoft.com/office/drawing/2014/main" id="{E13A1A20-7272-C95A-D974-27C2478AD679}"/>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When I have lots of Zoom meetings</a:t>
            </a:r>
          </a:p>
        </p:txBody>
      </p:sp>
      <p:sp>
        <p:nvSpPr>
          <p:cNvPr id="74" name="Rectangle: Folded Corner 73">
            <a:extLst>
              <a:ext uri="{FF2B5EF4-FFF2-40B4-BE49-F238E27FC236}">
                <a16:creationId xmlns:a16="http://schemas.microsoft.com/office/drawing/2014/main" id="{D48DA650-C338-4C0D-BF73-D8613A3A7604}"/>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5" name="Rectangle: Folded Corner 74">
            <a:extLst>
              <a:ext uri="{FF2B5EF4-FFF2-40B4-BE49-F238E27FC236}">
                <a16:creationId xmlns:a16="http://schemas.microsoft.com/office/drawing/2014/main" id="{7E456986-CD3E-4003-B1D4-3242886A7B58}"/>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6" name="Rectangle: Folded Corner 75">
            <a:extLst>
              <a:ext uri="{FF2B5EF4-FFF2-40B4-BE49-F238E27FC236}">
                <a16:creationId xmlns:a16="http://schemas.microsoft.com/office/drawing/2014/main" id="{98F69021-241A-47D5-B7B9-1EF5521BAEF2}"/>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7" name="Rectangle: Folded Corner 76">
            <a:extLst>
              <a:ext uri="{FF2B5EF4-FFF2-40B4-BE49-F238E27FC236}">
                <a16:creationId xmlns:a16="http://schemas.microsoft.com/office/drawing/2014/main" id="{180474CC-1C46-4475-AC91-ABDD4DEE811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200" dirty="0">
                <a:solidFill>
                  <a:srgbClr val="00274E"/>
                </a:solidFill>
              </a:rPr>
              <a:t>EXAMPLE:</a:t>
            </a:r>
          </a:p>
          <a:p>
            <a:pPr algn="ctr" defTabSz="1015891">
              <a:defRPr/>
            </a:pPr>
            <a:r>
              <a:rPr lang="en-US" sz="2200" dirty="0">
                <a:solidFill>
                  <a:srgbClr val="00274E"/>
                </a:solidFill>
              </a:rPr>
              <a:t>When there is no one else around</a:t>
            </a:r>
          </a:p>
        </p:txBody>
      </p:sp>
      <p:sp>
        <p:nvSpPr>
          <p:cNvPr id="78" name="Rectangle: Folded Corner 77">
            <a:extLst>
              <a:ext uri="{FF2B5EF4-FFF2-40B4-BE49-F238E27FC236}">
                <a16:creationId xmlns:a16="http://schemas.microsoft.com/office/drawing/2014/main" id="{E15446DB-D9D6-4D47-97DE-761C733AB3CB}"/>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9" name="Rectangle: Folded Corner 78">
            <a:extLst>
              <a:ext uri="{FF2B5EF4-FFF2-40B4-BE49-F238E27FC236}">
                <a16:creationId xmlns:a16="http://schemas.microsoft.com/office/drawing/2014/main" id="{97042F30-4052-4B42-B59C-6E4468C239B5}"/>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0" name="Rectangle: Folded Corner 79">
            <a:extLst>
              <a:ext uri="{FF2B5EF4-FFF2-40B4-BE49-F238E27FC236}">
                <a16:creationId xmlns:a16="http://schemas.microsoft.com/office/drawing/2014/main" id="{5E537482-F48A-4324-9FF9-D45FFF18FB0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1" name="Rectangle: Folded Corner 80">
            <a:extLst>
              <a:ext uri="{FF2B5EF4-FFF2-40B4-BE49-F238E27FC236}">
                <a16:creationId xmlns:a16="http://schemas.microsoft.com/office/drawing/2014/main" id="{121C7648-ACCC-46AC-AEBB-EF37D0B8E464}"/>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400" dirty="0">
              <a:solidFill>
                <a:srgbClr val="00274E"/>
              </a:solidFill>
            </a:endParaRPr>
          </a:p>
        </p:txBody>
      </p:sp>
      <p:sp>
        <p:nvSpPr>
          <p:cNvPr id="82" name="Rectangle: Folded Corner 81">
            <a:extLst>
              <a:ext uri="{FF2B5EF4-FFF2-40B4-BE49-F238E27FC236}">
                <a16:creationId xmlns:a16="http://schemas.microsoft.com/office/drawing/2014/main" id="{7995D0FA-2532-41C3-B99E-5E9D9E055447}"/>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3" name="Rectangle: Folded Corner 82">
            <a:extLst>
              <a:ext uri="{FF2B5EF4-FFF2-40B4-BE49-F238E27FC236}">
                <a16:creationId xmlns:a16="http://schemas.microsoft.com/office/drawing/2014/main" id="{41033C4D-25FA-4E5B-8234-FE85A9A9F62A}"/>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4" name="Rectangle: Folded Corner 83">
            <a:extLst>
              <a:ext uri="{FF2B5EF4-FFF2-40B4-BE49-F238E27FC236}">
                <a16:creationId xmlns:a16="http://schemas.microsoft.com/office/drawing/2014/main" id="{D4635377-431D-41D7-9823-6774C886F55D}"/>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5" name="Rectangle: Folded Corner 84">
            <a:extLst>
              <a:ext uri="{FF2B5EF4-FFF2-40B4-BE49-F238E27FC236}">
                <a16:creationId xmlns:a16="http://schemas.microsoft.com/office/drawing/2014/main" id="{58A8EC11-6BA0-43D7-8D24-E11E8BCF667B}"/>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6" name="Rectangle: Folded Corner 85">
            <a:extLst>
              <a:ext uri="{FF2B5EF4-FFF2-40B4-BE49-F238E27FC236}">
                <a16:creationId xmlns:a16="http://schemas.microsoft.com/office/drawing/2014/main" id="{26EDC172-D759-4C3B-9C92-4AF2D2B3D806}"/>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7" name="Rectangle: Folded Corner 86">
            <a:extLst>
              <a:ext uri="{FF2B5EF4-FFF2-40B4-BE49-F238E27FC236}">
                <a16:creationId xmlns:a16="http://schemas.microsoft.com/office/drawing/2014/main" id="{2C474FC5-5F44-449C-B554-615988012813}"/>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8" name="Rectangle: Folded Corner 87">
            <a:extLst>
              <a:ext uri="{FF2B5EF4-FFF2-40B4-BE49-F238E27FC236}">
                <a16:creationId xmlns:a16="http://schemas.microsoft.com/office/drawing/2014/main" id="{8C2F68B8-734A-4BDB-9D7E-AB15504FC535}"/>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4" name="object 6">
            <a:extLst>
              <a:ext uri="{FF2B5EF4-FFF2-40B4-BE49-F238E27FC236}">
                <a16:creationId xmlns:a16="http://schemas.microsoft.com/office/drawing/2014/main" id="{D699C0AF-B7A5-45E5-BBDE-DBED069D52C7}"/>
              </a:ext>
            </a:extLst>
          </p:cNvPr>
          <p:cNvSpPr txBox="1">
            <a:spLocks/>
          </p:cNvSpPr>
          <p:nvPr/>
        </p:nvSpPr>
        <p:spPr>
          <a:xfrm>
            <a:off x="403945" y="311217"/>
            <a:ext cx="1536367"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25" name="Rectangle 24">
            <a:extLst>
              <a:ext uri="{FF2B5EF4-FFF2-40B4-BE49-F238E27FC236}">
                <a16:creationId xmlns:a16="http://schemas.microsoft.com/office/drawing/2014/main" id="{717C1A9B-AF50-46D3-B80A-3B876C206CE8}"/>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bject 2">
            <a:extLst>
              <a:ext uri="{FF2B5EF4-FFF2-40B4-BE49-F238E27FC236}">
                <a16:creationId xmlns:a16="http://schemas.microsoft.com/office/drawing/2014/main" id="{CEF8F316-B967-4621-882F-DE5F7B061CA6}"/>
              </a:ext>
            </a:extLst>
          </p:cNvPr>
          <p:cNvSpPr txBox="1"/>
          <p:nvPr/>
        </p:nvSpPr>
        <p:spPr>
          <a:xfrm>
            <a:off x="614948" y="1548995"/>
            <a:ext cx="5609389" cy="2322573"/>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makes coming in to the office less meaningful for you?</a:t>
            </a:r>
          </a:p>
        </p:txBody>
      </p:sp>
    </p:spTree>
    <p:extLst>
      <p:ext uri="{BB962C8B-B14F-4D97-AF65-F5344CB8AC3E}">
        <p14:creationId xmlns:p14="http://schemas.microsoft.com/office/powerpoint/2010/main" val="258702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D2B560"/>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614948" y="1548995"/>
            <a:ext cx="6069587" cy="783690"/>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Using the slides</a:t>
            </a:r>
          </a:p>
        </p:txBody>
      </p:sp>
      <p:sp>
        <p:nvSpPr>
          <p:cNvPr id="6" name="Star: 10 Points 5">
            <a:extLst>
              <a:ext uri="{FF2B5EF4-FFF2-40B4-BE49-F238E27FC236}">
                <a16:creationId xmlns:a16="http://schemas.microsoft.com/office/drawing/2014/main" id="{64EF6581-48A3-4055-8491-100A647B29D0}"/>
              </a:ext>
            </a:extLst>
          </p:cNvPr>
          <p:cNvSpPr/>
          <p:nvPr/>
        </p:nvSpPr>
        <p:spPr>
          <a:xfrm>
            <a:off x="10039658" y="6092658"/>
            <a:ext cx="2289194" cy="2340732"/>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Customize this slide!</a:t>
            </a:r>
            <a:endParaRPr lang="en-CA" sz="2400" dirty="0"/>
          </a:p>
        </p:txBody>
      </p:sp>
      <p:sp>
        <p:nvSpPr>
          <p:cNvPr id="5" name="object 2">
            <a:extLst>
              <a:ext uri="{FF2B5EF4-FFF2-40B4-BE49-F238E27FC236}">
                <a16:creationId xmlns:a16="http://schemas.microsoft.com/office/drawing/2014/main" id="{7DBF801D-A746-41F0-A2C2-5484B9379C0D}"/>
              </a:ext>
            </a:extLst>
          </p:cNvPr>
          <p:cNvSpPr txBox="1"/>
          <p:nvPr/>
        </p:nvSpPr>
        <p:spPr>
          <a:xfrm>
            <a:off x="7381496" y="945401"/>
            <a:ext cx="8259556" cy="4815563"/>
          </a:xfrm>
          <a:prstGeom prst="rect">
            <a:avLst/>
          </a:prstGeom>
        </p:spPr>
        <p:txBody>
          <a:bodyPr vert="horz" wrap="square" lIns="0" tIns="14111" rIns="0" bIns="0" rtlCol="0">
            <a:spAutoFit/>
          </a:bodyPr>
          <a:lstStyle/>
          <a:p>
            <a:pPr marR="0" lvl="0" algn="l" defTabSz="1016096"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We have designed this slide deck to align with the menu of exercises you can </a:t>
            </a:r>
            <a:r>
              <a:rPr lang="en-US" sz="2400" dirty="0">
                <a:solidFill>
                  <a:srgbClr val="00274E"/>
                </a:solidFill>
                <a:latin typeface="Gill Sans MT" panose="020B0502020104020203" pitchFamily="34" charset="0"/>
              </a:rPr>
              <a:t>consider doing with your team during the Team Norms Discussion.</a:t>
            </a:r>
          </a:p>
          <a:p>
            <a:pPr marR="0" lvl="0" algn="l" defTabSz="1016096"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endParaRPr>
          </a:p>
          <a:p>
            <a:pPr marR="0" lvl="0" algn="l" defTabSz="1016096" rtl="0" eaLnBrk="1" fontAlgn="auto" latinLnBrk="0" hangingPunct="1">
              <a:lnSpc>
                <a:spcPct val="100000"/>
              </a:lnSpc>
              <a:spcBef>
                <a:spcPts val="0"/>
              </a:spcBef>
              <a:spcAft>
                <a:spcPts val="0"/>
              </a:spcAft>
              <a:buClrTx/>
              <a:buSzTx/>
              <a:tabLst/>
              <a:defRPr/>
            </a:pPr>
            <a:r>
              <a:rPr lang="en-US" sz="2400" dirty="0">
                <a:solidFill>
                  <a:srgbClr val="00274E"/>
                </a:solidFill>
                <a:latin typeface="Gill Sans MT" panose="020B0502020104020203" pitchFamily="34" charset="0"/>
              </a:rPr>
              <a:t>When you have selected the activities and discussion questions you want to use, customize this slide deck to fit your needs by deleting slides you do not want to use.</a:t>
            </a:r>
          </a:p>
          <a:p>
            <a:pPr marR="0" lvl="0" algn="l" defTabSz="1016096"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endParaRPr>
          </a:p>
          <a:p>
            <a:pPr marR="0" lvl="0" algn="l" defTabSz="1016096" rtl="0" eaLnBrk="1" fontAlgn="auto" latinLnBrk="0" hangingPunct="1">
              <a:lnSpc>
                <a:spcPct val="100000"/>
              </a:lnSpc>
              <a:spcBef>
                <a:spcPts val="0"/>
              </a:spcBef>
              <a:spcAft>
                <a:spcPts val="0"/>
              </a:spcAft>
              <a:buClrTx/>
              <a:buSzTx/>
              <a:tabLst/>
              <a:defRPr/>
            </a:pPr>
            <a:r>
              <a:rPr lang="en-US" sz="2400" dirty="0">
                <a:solidFill>
                  <a:srgbClr val="00274E"/>
                </a:solidFill>
                <a:latin typeface="Gill Sans MT" panose="020B0502020104020203" pitchFamily="34" charset="0"/>
              </a:rPr>
              <a:t>In addition to customizing which slides you use, you will also need to customize some text within the slides. While some slides can be used as is, those marked with ‘Customize this slide’ or ‘Customize your approach’ need to be edited to suit your preferences, approach, and/or specific team context.</a:t>
            </a:r>
            <a:endParaRPr kumimoji="0" lang="en-US" sz="24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endParaRPr>
          </a:p>
        </p:txBody>
      </p:sp>
      <p:sp>
        <p:nvSpPr>
          <p:cNvPr id="7" name="Star: 10 Points 6">
            <a:extLst>
              <a:ext uri="{FF2B5EF4-FFF2-40B4-BE49-F238E27FC236}">
                <a16:creationId xmlns:a16="http://schemas.microsoft.com/office/drawing/2014/main" id="{B6A24A79-EA00-4106-9063-2A2DEAB43FA6}"/>
              </a:ext>
            </a:extLst>
          </p:cNvPr>
          <p:cNvSpPr/>
          <p:nvPr/>
        </p:nvSpPr>
        <p:spPr>
          <a:xfrm>
            <a:off x="7381496" y="6092658"/>
            <a:ext cx="2289194" cy="2340732"/>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Customize your approach!</a:t>
            </a:r>
            <a:endParaRPr lang="en-CA" sz="2400" dirty="0"/>
          </a:p>
        </p:txBody>
      </p:sp>
    </p:spTree>
    <p:extLst>
      <p:ext uri="{BB962C8B-B14F-4D97-AF65-F5344CB8AC3E}">
        <p14:creationId xmlns:p14="http://schemas.microsoft.com/office/powerpoint/2010/main" val="3441671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BB2491AF-7390-BF5F-3BF3-5083B260C094}"/>
              </a:ext>
            </a:extLst>
          </p:cNvPr>
          <p:cNvSpPr/>
          <p:nvPr/>
        </p:nvSpPr>
        <p:spPr>
          <a:xfrm>
            <a:off x="-3928791" y="-94294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16" name="object 2">
            <a:extLst>
              <a:ext uri="{FF2B5EF4-FFF2-40B4-BE49-F238E27FC236}">
                <a16:creationId xmlns:a16="http://schemas.microsoft.com/office/drawing/2014/main" id="{33CEE028-838B-2458-F836-C8FF14FF5789}"/>
              </a:ext>
            </a:extLst>
          </p:cNvPr>
          <p:cNvSpPr txBox="1"/>
          <p:nvPr/>
        </p:nvSpPr>
        <p:spPr>
          <a:xfrm>
            <a:off x="8566017" y="2639858"/>
            <a:ext cx="6439226" cy="4754008"/>
          </a:xfrm>
          <a:prstGeom prst="rect">
            <a:avLst/>
          </a:prstGeom>
        </p:spPr>
        <p:txBody>
          <a:bodyPr vert="horz" wrap="square" lIns="0" tIns="14111" rIns="0" bIns="0" rtlCol="0">
            <a:spAutoFit/>
          </a:bodyPr>
          <a:lstStyle/>
          <a:p>
            <a:pPr marL="508047" marR="0" lvl="0" algn="l" defTabSz="101609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Think about our current hybrid work norms &amp; culture.</a:t>
            </a:r>
          </a:p>
          <a:p>
            <a:pPr marL="1079547" marR="0" lvl="0" indent="-571500" algn="l" defTabSz="1016096" rtl="0" eaLnBrk="1" fontAlgn="auto" latinLnBrk="0" hangingPunct="1">
              <a:lnSpc>
                <a:spcPct val="100000"/>
              </a:lnSpc>
              <a:spcBef>
                <a:spcPts val="0"/>
              </a:spcBef>
              <a:spcAft>
                <a:spcPts val="0"/>
              </a:spcAft>
              <a:buClrTx/>
              <a:buSzTx/>
              <a:buFont typeface="+mj-lt"/>
              <a:buAutoNum type="romanLcPeriod"/>
              <a:tabLst/>
              <a:defRPr/>
            </a:pPr>
            <a:endPar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endParaRPr>
          </a:p>
          <a:p>
            <a:pPr marL="508047" marR="0" lvl="0" algn="l" defTabSz="101609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ROSES:</a:t>
            </a:r>
          </a:p>
          <a:p>
            <a:pPr marL="1079547" marR="0" lvl="0" indent="-571500" algn="l" defTabSz="101609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What’s going well?</a:t>
            </a:r>
          </a:p>
          <a:p>
            <a:pPr marL="508047" marR="0" lvl="0" algn="l" defTabSz="1016096" rtl="0" eaLnBrk="1" fontAlgn="auto" latinLnBrk="0" hangingPunct="1">
              <a:lnSpc>
                <a:spcPct val="100000"/>
              </a:lnSpc>
              <a:spcBef>
                <a:spcPts val="0"/>
              </a:spcBef>
              <a:spcAft>
                <a:spcPts val="0"/>
              </a:spcAft>
              <a:buClrTx/>
              <a:buSzTx/>
              <a:tabLst/>
              <a:defRPr/>
            </a:pPr>
            <a:b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b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BUDS:</a:t>
            </a:r>
          </a:p>
          <a:p>
            <a:pPr marL="1079547" marR="0" lvl="0" indent="-571500" algn="l" defTabSz="101609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What’s an emerging opportunity?</a:t>
            </a:r>
          </a:p>
          <a:p>
            <a:pPr marL="508047" marR="0" lvl="0" algn="l" defTabSz="1016096" rtl="0" eaLnBrk="1" fontAlgn="auto" latinLnBrk="0" hangingPunct="1">
              <a:lnSpc>
                <a:spcPct val="100000"/>
              </a:lnSpc>
              <a:spcBef>
                <a:spcPts val="0"/>
              </a:spcBef>
              <a:spcAft>
                <a:spcPts val="0"/>
              </a:spcAft>
              <a:buClrTx/>
              <a:buSzTx/>
              <a:tabLst/>
              <a:defRPr/>
            </a:pPr>
            <a:br>
              <a:rPr lang="en-US" sz="2800" dirty="0">
                <a:solidFill>
                  <a:srgbClr val="00274E"/>
                </a:solidFill>
                <a:latin typeface="Gill Sans MT" panose="020B0502020104020203" pitchFamily="34" charset="0"/>
              </a:rPr>
            </a:b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THORNS:</a:t>
            </a:r>
          </a:p>
          <a:p>
            <a:pPr marL="1079547" marR="0" lvl="0" indent="-571500" algn="l" defTabSz="101609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What are the painful challenges?</a:t>
            </a:r>
          </a:p>
        </p:txBody>
      </p:sp>
      <p:sp>
        <p:nvSpPr>
          <p:cNvPr id="8" name="Rectangle 7">
            <a:extLst>
              <a:ext uri="{FF2B5EF4-FFF2-40B4-BE49-F238E27FC236}">
                <a16:creationId xmlns:a16="http://schemas.microsoft.com/office/drawing/2014/main" id="{663521F2-9666-4187-81C0-42F608899981}"/>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object 2">
            <a:extLst>
              <a:ext uri="{FF2B5EF4-FFF2-40B4-BE49-F238E27FC236}">
                <a16:creationId xmlns:a16="http://schemas.microsoft.com/office/drawing/2014/main" id="{17D219DF-60BB-4D25-805D-47DCFCE16178}"/>
              </a:ext>
            </a:extLst>
          </p:cNvPr>
          <p:cNvSpPr txBox="1"/>
          <p:nvPr/>
        </p:nvSpPr>
        <p:spPr>
          <a:xfrm>
            <a:off x="614948" y="1548995"/>
            <a:ext cx="5609389"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Roses, Buds, &amp; Thorns</a:t>
            </a:r>
          </a:p>
        </p:txBody>
      </p:sp>
      <p:sp>
        <p:nvSpPr>
          <p:cNvPr id="7" name="object 6">
            <a:extLst>
              <a:ext uri="{FF2B5EF4-FFF2-40B4-BE49-F238E27FC236}">
                <a16:creationId xmlns:a16="http://schemas.microsoft.com/office/drawing/2014/main" id="{77670DB4-9ECA-4F88-84B3-6FEFC5A75B89}"/>
              </a:ext>
            </a:extLst>
          </p:cNvPr>
          <p:cNvSpPr txBox="1">
            <a:spLocks/>
          </p:cNvSpPr>
          <p:nvPr/>
        </p:nvSpPr>
        <p:spPr>
          <a:xfrm>
            <a:off x="403945" y="311217"/>
            <a:ext cx="1536367"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Tree>
    <p:extLst>
      <p:ext uri="{BB962C8B-B14F-4D97-AF65-F5344CB8AC3E}">
        <p14:creationId xmlns:p14="http://schemas.microsoft.com/office/powerpoint/2010/main" val="3461423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FCB4C248-A885-37AF-845E-9E2CE6CB0DB2}"/>
              </a:ext>
            </a:extLst>
          </p:cNvPr>
          <p:cNvSpPr txBox="1"/>
          <p:nvPr/>
        </p:nvSpPr>
        <p:spPr>
          <a:xfrm>
            <a:off x="41212" y="338816"/>
            <a:ext cx="7203373" cy="1122244"/>
          </a:xfrm>
          <a:prstGeom prst="rect">
            <a:avLst/>
          </a:prstGeom>
        </p:spPr>
        <p:txBody>
          <a:bodyPr vert="horz" wrap="square" lIns="0" tIns="14111" rIns="0" bIns="0" rtlCol="0">
            <a:spAutoFit/>
          </a:bodyPr>
          <a:lstStyle/>
          <a:p>
            <a:pPr marL="508047" marR="0" lvl="0" algn="l" defTabSz="1016096"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ROSES:</a:t>
            </a:r>
          </a:p>
          <a:p>
            <a:pPr marL="965247" lvl="1" defTabSz="1016096">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What’s </a:t>
            </a:r>
            <a:r>
              <a:rPr lang="en-US" sz="3600" dirty="0">
                <a:solidFill>
                  <a:srgbClr val="00274E"/>
                </a:solidFill>
                <a:latin typeface="Gill Sans MT" panose="020B0502020104020203" pitchFamily="34" charset="0"/>
              </a:rPr>
              <a:t>going well</a:t>
            </a: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a:t>
            </a:r>
          </a:p>
        </p:txBody>
      </p:sp>
      <p:sp>
        <p:nvSpPr>
          <p:cNvPr id="53" name="object 2">
            <a:extLst>
              <a:ext uri="{FF2B5EF4-FFF2-40B4-BE49-F238E27FC236}">
                <a16:creationId xmlns:a16="http://schemas.microsoft.com/office/drawing/2014/main" id="{13119B56-926A-3E29-E2EF-6D2199AAB1F4}"/>
              </a:ext>
            </a:extLst>
          </p:cNvPr>
          <p:cNvSpPr txBox="1"/>
          <p:nvPr/>
        </p:nvSpPr>
        <p:spPr>
          <a:xfrm>
            <a:off x="5156563" y="338816"/>
            <a:ext cx="7203373" cy="1122244"/>
          </a:xfrm>
          <a:prstGeom prst="rect">
            <a:avLst/>
          </a:prstGeom>
        </p:spPr>
        <p:txBody>
          <a:bodyPr vert="horz" wrap="square" lIns="0" tIns="14111" rIns="0" bIns="0" rtlCol="0">
            <a:spAutoFit/>
          </a:bodyPr>
          <a:lstStyle/>
          <a:p>
            <a:pPr marL="508047" marR="0" lvl="0" algn="l" defTabSz="1016096"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BUDS:</a:t>
            </a:r>
          </a:p>
          <a:p>
            <a:pPr marL="965247" lvl="1" defTabSz="1016096">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Emerging opportunities:</a:t>
            </a:r>
          </a:p>
        </p:txBody>
      </p:sp>
      <p:sp>
        <p:nvSpPr>
          <p:cNvPr id="66" name="object 2">
            <a:extLst>
              <a:ext uri="{FF2B5EF4-FFF2-40B4-BE49-F238E27FC236}">
                <a16:creationId xmlns:a16="http://schemas.microsoft.com/office/drawing/2014/main" id="{663C5AEC-D872-F834-1E4C-4C98887E9070}"/>
              </a:ext>
            </a:extLst>
          </p:cNvPr>
          <p:cNvSpPr txBox="1"/>
          <p:nvPr/>
        </p:nvSpPr>
        <p:spPr>
          <a:xfrm>
            <a:off x="10629344" y="338816"/>
            <a:ext cx="7203373" cy="1122244"/>
          </a:xfrm>
          <a:prstGeom prst="rect">
            <a:avLst/>
          </a:prstGeom>
        </p:spPr>
        <p:txBody>
          <a:bodyPr vert="horz" wrap="square" lIns="0" tIns="14111" rIns="0" bIns="0" rtlCol="0">
            <a:spAutoFit/>
          </a:bodyPr>
          <a:lstStyle/>
          <a:p>
            <a:pPr marL="508047" marR="0" lvl="0" algn="l" defTabSz="1016096" rtl="0" eaLnBrk="1" fontAlgn="auto" latinLnBrk="0" hangingPunct="1">
              <a:lnSpc>
                <a:spcPct val="100000"/>
              </a:lnSpc>
              <a:spcBef>
                <a:spcPts val="0"/>
              </a:spcBef>
              <a:spcAft>
                <a:spcPts val="0"/>
              </a:spcAft>
              <a:buClrTx/>
              <a:buSzTx/>
              <a:tabLst/>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THORNS:</a:t>
            </a:r>
          </a:p>
          <a:p>
            <a:pPr marL="965247" lvl="1" defTabSz="1016096">
              <a:defRPr/>
            </a:pPr>
            <a:r>
              <a:rPr kumimoji="0" lang="en-US" sz="36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Painful challenges:</a:t>
            </a:r>
          </a:p>
        </p:txBody>
      </p:sp>
      <p:sp>
        <p:nvSpPr>
          <p:cNvPr id="74" name="Rectangle: Folded Corner 73">
            <a:extLst>
              <a:ext uri="{FF2B5EF4-FFF2-40B4-BE49-F238E27FC236}">
                <a16:creationId xmlns:a16="http://schemas.microsoft.com/office/drawing/2014/main" id="{01B545A2-F489-B8D0-F4CF-366AAFAB1495}"/>
              </a:ext>
            </a:extLst>
          </p:cNvPr>
          <p:cNvSpPr/>
          <p:nvPr/>
        </p:nvSpPr>
        <p:spPr>
          <a:xfrm>
            <a:off x="557562" y="3466214"/>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86" name="Rectangle 85">
            <a:extLst>
              <a:ext uri="{FF2B5EF4-FFF2-40B4-BE49-F238E27FC236}">
                <a16:creationId xmlns:a16="http://schemas.microsoft.com/office/drawing/2014/main" id="{CC9BC9F2-80F8-42EA-BB68-937980BB5F83}"/>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7" name="Rectangle 86">
            <a:extLst>
              <a:ext uri="{FF2B5EF4-FFF2-40B4-BE49-F238E27FC236}">
                <a16:creationId xmlns:a16="http://schemas.microsoft.com/office/drawing/2014/main" id="{24CE4B1E-CCB4-40F9-BA72-DBEFD64B27FB}"/>
              </a:ext>
            </a:extLst>
          </p:cNvPr>
          <p:cNvSpPr/>
          <p:nvPr/>
        </p:nvSpPr>
        <p:spPr>
          <a:xfrm>
            <a:off x="257035" y="194621"/>
            <a:ext cx="3274353" cy="229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8" name="Rectangle 87">
            <a:extLst>
              <a:ext uri="{FF2B5EF4-FFF2-40B4-BE49-F238E27FC236}">
                <a16:creationId xmlns:a16="http://schemas.microsoft.com/office/drawing/2014/main" id="{ECD45048-767D-4B0B-823E-E2F8A4B7525E}"/>
              </a:ext>
            </a:extLst>
          </p:cNvPr>
          <p:cNvSpPr/>
          <p:nvPr/>
        </p:nvSpPr>
        <p:spPr>
          <a:xfrm>
            <a:off x="298302" y="8764742"/>
            <a:ext cx="259260" cy="3792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9" name="Rectangle: Folded Corner 88">
            <a:extLst>
              <a:ext uri="{FF2B5EF4-FFF2-40B4-BE49-F238E27FC236}">
                <a16:creationId xmlns:a16="http://schemas.microsoft.com/office/drawing/2014/main" id="{3B3939C3-EA34-4717-BF3F-3FB0E4FE64AF}"/>
              </a:ext>
            </a:extLst>
          </p:cNvPr>
          <p:cNvSpPr/>
          <p:nvPr/>
        </p:nvSpPr>
        <p:spPr>
          <a:xfrm>
            <a:off x="2418416" y="3466214"/>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91" name="Rectangle: Folded Corner 90">
            <a:extLst>
              <a:ext uri="{FF2B5EF4-FFF2-40B4-BE49-F238E27FC236}">
                <a16:creationId xmlns:a16="http://schemas.microsoft.com/office/drawing/2014/main" id="{CFF327CA-628A-4918-93D8-72FC3C4FA38A}"/>
              </a:ext>
            </a:extLst>
          </p:cNvPr>
          <p:cNvSpPr/>
          <p:nvPr/>
        </p:nvSpPr>
        <p:spPr>
          <a:xfrm>
            <a:off x="557562" y="5230313"/>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92" name="Rectangle: Folded Corner 91">
            <a:extLst>
              <a:ext uri="{FF2B5EF4-FFF2-40B4-BE49-F238E27FC236}">
                <a16:creationId xmlns:a16="http://schemas.microsoft.com/office/drawing/2014/main" id="{6B8E7B65-39A7-4868-BB8C-D113084A09A5}"/>
              </a:ext>
            </a:extLst>
          </p:cNvPr>
          <p:cNvSpPr/>
          <p:nvPr/>
        </p:nvSpPr>
        <p:spPr>
          <a:xfrm>
            <a:off x="2418416" y="5230313"/>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94" name="Rectangle: Folded Corner 93">
            <a:extLst>
              <a:ext uri="{FF2B5EF4-FFF2-40B4-BE49-F238E27FC236}">
                <a16:creationId xmlns:a16="http://schemas.microsoft.com/office/drawing/2014/main" id="{4365B5DA-0CB7-4A55-8EE6-384BA3E518E9}"/>
              </a:ext>
            </a:extLst>
          </p:cNvPr>
          <p:cNvSpPr/>
          <p:nvPr/>
        </p:nvSpPr>
        <p:spPr>
          <a:xfrm>
            <a:off x="557562" y="7001748"/>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16" name="Rectangle: Folded Corner 115">
            <a:extLst>
              <a:ext uri="{FF2B5EF4-FFF2-40B4-BE49-F238E27FC236}">
                <a16:creationId xmlns:a16="http://schemas.microsoft.com/office/drawing/2014/main" id="{4390127D-0782-463D-A65B-9AABCFD1A001}"/>
              </a:ext>
            </a:extLst>
          </p:cNvPr>
          <p:cNvSpPr/>
          <p:nvPr/>
        </p:nvSpPr>
        <p:spPr>
          <a:xfrm>
            <a:off x="2418416" y="7001748"/>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18" name="Rectangle: Folded Corner 117">
            <a:extLst>
              <a:ext uri="{FF2B5EF4-FFF2-40B4-BE49-F238E27FC236}">
                <a16:creationId xmlns:a16="http://schemas.microsoft.com/office/drawing/2014/main" id="{5E67BCDC-0421-4A38-967D-601B6B4D01DA}"/>
              </a:ext>
            </a:extLst>
          </p:cNvPr>
          <p:cNvSpPr/>
          <p:nvPr/>
        </p:nvSpPr>
        <p:spPr>
          <a:xfrm>
            <a:off x="5661920" y="3466214"/>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19" name="Rectangle 118">
            <a:extLst>
              <a:ext uri="{FF2B5EF4-FFF2-40B4-BE49-F238E27FC236}">
                <a16:creationId xmlns:a16="http://schemas.microsoft.com/office/drawing/2014/main" id="{08F76074-2471-42B1-8B78-A72123766941}"/>
              </a:ext>
            </a:extLst>
          </p:cNvPr>
          <p:cNvSpPr/>
          <p:nvPr/>
        </p:nvSpPr>
        <p:spPr>
          <a:xfrm>
            <a:off x="5703187" y="8764742"/>
            <a:ext cx="259260" cy="3792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0" name="Rectangle: Folded Corner 119">
            <a:extLst>
              <a:ext uri="{FF2B5EF4-FFF2-40B4-BE49-F238E27FC236}">
                <a16:creationId xmlns:a16="http://schemas.microsoft.com/office/drawing/2014/main" id="{A27FCF6C-ACC8-4674-BA56-3DC95D1197AB}"/>
              </a:ext>
            </a:extLst>
          </p:cNvPr>
          <p:cNvSpPr/>
          <p:nvPr/>
        </p:nvSpPr>
        <p:spPr>
          <a:xfrm>
            <a:off x="7522774" y="3466214"/>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2" name="Rectangle: Folded Corner 121">
            <a:extLst>
              <a:ext uri="{FF2B5EF4-FFF2-40B4-BE49-F238E27FC236}">
                <a16:creationId xmlns:a16="http://schemas.microsoft.com/office/drawing/2014/main" id="{55E4A512-A21A-44CE-AF0E-998F243BE3E7}"/>
              </a:ext>
            </a:extLst>
          </p:cNvPr>
          <p:cNvSpPr/>
          <p:nvPr/>
        </p:nvSpPr>
        <p:spPr>
          <a:xfrm>
            <a:off x="5661920" y="5230313"/>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3" name="Rectangle: Folded Corner 122">
            <a:extLst>
              <a:ext uri="{FF2B5EF4-FFF2-40B4-BE49-F238E27FC236}">
                <a16:creationId xmlns:a16="http://schemas.microsoft.com/office/drawing/2014/main" id="{00B51FC1-37BE-46A7-A9CF-849C3B8E6B7E}"/>
              </a:ext>
            </a:extLst>
          </p:cNvPr>
          <p:cNvSpPr/>
          <p:nvPr/>
        </p:nvSpPr>
        <p:spPr>
          <a:xfrm>
            <a:off x="7522774" y="5230313"/>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5" name="Rectangle: Folded Corner 124">
            <a:extLst>
              <a:ext uri="{FF2B5EF4-FFF2-40B4-BE49-F238E27FC236}">
                <a16:creationId xmlns:a16="http://schemas.microsoft.com/office/drawing/2014/main" id="{410EA3C1-C510-43DC-8433-49C3F29E9DD1}"/>
              </a:ext>
            </a:extLst>
          </p:cNvPr>
          <p:cNvSpPr/>
          <p:nvPr/>
        </p:nvSpPr>
        <p:spPr>
          <a:xfrm>
            <a:off x="5661920" y="7001748"/>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6" name="Rectangle: Folded Corner 125">
            <a:extLst>
              <a:ext uri="{FF2B5EF4-FFF2-40B4-BE49-F238E27FC236}">
                <a16:creationId xmlns:a16="http://schemas.microsoft.com/office/drawing/2014/main" id="{392F66CB-5EBB-4B3A-9287-B8286EAEC66C}"/>
              </a:ext>
            </a:extLst>
          </p:cNvPr>
          <p:cNvSpPr/>
          <p:nvPr/>
        </p:nvSpPr>
        <p:spPr>
          <a:xfrm>
            <a:off x="7522774" y="7001748"/>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8" name="Rectangle: Folded Corner 127">
            <a:extLst>
              <a:ext uri="{FF2B5EF4-FFF2-40B4-BE49-F238E27FC236}">
                <a16:creationId xmlns:a16="http://schemas.microsoft.com/office/drawing/2014/main" id="{397C5A4C-9C99-434B-A1C3-A4984DECA644}"/>
              </a:ext>
            </a:extLst>
          </p:cNvPr>
          <p:cNvSpPr/>
          <p:nvPr/>
        </p:nvSpPr>
        <p:spPr>
          <a:xfrm>
            <a:off x="11108072" y="3466214"/>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29" name="Rectangle 128">
            <a:extLst>
              <a:ext uri="{FF2B5EF4-FFF2-40B4-BE49-F238E27FC236}">
                <a16:creationId xmlns:a16="http://schemas.microsoft.com/office/drawing/2014/main" id="{52B59EF1-C00E-4509-A0AC-45B6A41F392D}"/>
              </a:ext>
            </a:extLst>
          </p:cNvPr>
          <p:cNvSpPr/>
          <p:nvPr/>
        </p:nvSpPr>
        <p:spPr>
          <a:xfrm>
            <a:off x="11149339" y="8764742"/>
            <a:ext cx="259260" cy="3792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0" name="Rectangle: Folded Corner 129">
            <a:extLst>
              <a:ext uri="{FF2B5EF4-FFF2-40B4-BE49-F238E27FC236}">
                <a16:creationId xmlns:a16="http://schemas.microsoft.com/office/drawing/2014/main" id="{7509B625-FF03-465B-8A42-2D63A58718FF}"/>
              </a:ext>
            </a:extLst>
          </p:cNvPr>
          <p:cNvSpPr/>
          <p:nvPr/>
        </p:nvSpPr>
        <p:spPr>
          <a:xfrm>
            <a:off x="12968926" y="3466214"/>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32" name="Rectangle: Folded Corner 131">
            <a:extLst>
              <a:ext uri="{FF2B5EF4-FFF2-40B4-BE49-F238E27FC236}">
                <a16:creationId xmlns:a16="http://schemas.microsoft.com/office/drawing/2014/main" id="{C993C83A-6ADC-4918-909C-544693407866}"/>
              </a:ext>
            </a:extLst>
          </p:cNvPr>
          <p:cNvSpPr/>
          <p:nvPr/>
        </p:nvSpPr>
        <p:spPr>
          <a:xfrm>
            <a:off x="11108072" y="5230313"/>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33" name="Rectangle: Folded Corner 132">
            <a:extLst>
              <a:ext uri="{FF2B5EF4-FFF2-40B4-BE49-F238E27FC236}">
                <a16:creationId xmlns:a16="http://schemas.microsoft.com/office/drawing/2014/main" id="{CCEB4D7E-CC0C-4515-B884-715A78F18D43}"/>
              </a:ext>
            </a:extLst>
          </p:cNvPr>
          <p:cNvSpPr/>
          <p:nvPr/>
        </p:nvSpPr>
        <p:spPr>
          <a:xfrm>
            <a:off x="12968926" y="5230313"/>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35" name="Rectangle: Folded Corner 134">
            <a:extLst>
              <a:ext uri="{FF2B5EF4-FFF2-40B4-BE49-F238E27FC236}">
                <a16:creationId xmlns:a16="http://schemas.microsoft.com/office/drawing/2014/main" id="{3146F9FC-9475-42A2-86A2-A266C45BC346}"/>
              </a:ext>
            </a:extLst>
          </p:cNvPr>
          <p:cNvSpPr/>
          <p:nvPr/>
        </p:nvSpPr>
        <p:spPr>
          <a:xfrm>
            <a:off x="11108072" y="7001748"/>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136" name="Rectangle: Folded Corner 135">
            <a:extLst>
              <a:ext uri="{FF2B5EF4-FFF2-40B4-BE49-F238E27FC236}">
                <a16:creationId xmlns:a16="http://schemas.microsoft.com/office/drawing/2014/main" id="{C2E731F7-3B79-4215-902E-34A10D2942B4}"/>
              </a:ext>
            </a:extLst>
          </p:cNvPr>
          <p:cNvSpPr/>
          <p:nvPr/>
        </p:nvSpPr>
        <p:spPr>
          <a:xfrm>
            <a:off x="12968926" y="7001748"/>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28" name="Rectangle: Folded Corner 27">
            <a:extLst>
              <a:ext uri="{FF2B5EF4-FFF2-40B4-BE49-F238E27FC236}">
                <a16:creationId xmlns:a16="http://schemas.microsoft.com/office/drawing/2014/main" id="{4E7882B9-87DB-4B1B-8CD4-A64556022390}"/>
              </a:ext>
            </a:extLst>
          </p:cNvPr>
          <p:cNvSpPr/>
          <p:nvPr/>
        </p:nvSpPr>
        <p:spPr>
          <a:xfrm>
            <a:off x="554685" y="1686294"/>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29" name="Rectangle: Folded Corner 28">
            <a:extLst>
              <a:ext uri="{FF2B5EF4-FFF2-40B4-BE49-F238E27FC236}">
                <a16:creationId xmlns:a16="http://schemas.microsoft.com/office/drawing/2014/main" id="{81805BD1-8A12-4B9D-8B43-BCF88EAB678A}"/>
              </a:ext>
            </a:extLst>
          </p:cNvPr>
          <p:cNvSpPr/>
          <p:nvPr/>
        </p:nvSpPr>
        <p:spPr>
          <a:xfrm>
            <a:off x="2415539" y="1686294"/>
            <a:ext cx="1794100" cy="1693388"/>
          </a:xfrm>
          <a:prstGeom prst="foldedCorner">
            <a:avLst/>
          </a:prstGeom>
          <a:solidFill>
            <a:srgbClr val="F38D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30" name="Rectangle: Folded Corner 29">
            <a:extLst>
              <a:ext uri="{FF2B5EF4-FFF2-40B4-BE49-F238E27FC236}">
                <a16:creationId xmlns:a16="http://schemas.microsoft.com/office/drawing/2014/main" id="{920CD266-289C-4DC0-8FDB-098B5A674ACF}"/>
              </a:ext>
            </a:extLst>
          </p:cNvPr>
          <p:cNvSpPr/>
          <p:nvPr/>
        </p:nvSpPr>
        <p:spPr>
          <a:xfrm>
            <a:off x="5659043" y="1686294"/>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31" name="Rectangle: Folded Corner 30">
            <a:extLst>
              <a:ext uri="{FF2B5EF4-FFF2-40B4-BE49-F238E27FC236}">
                <a16:creationId xmlns:a16="http://schemas.microsoft.com/office/drawing/2014/main" id="{EF5B1D7D-1C6C-4576-9FA9-A1716C779103}"/>
              </a:ext>
            </a:extLst>
          </p:cNvPr>
          <p:cNvSpPr/>
          <p:nvPr/>
        </p:nvSpPr>
        <p:spPr>
          <a:xfrm>
            <a:off x="7519897" y="1686294"/>
            <a:ext cx="1794100" cy="1693388"/>
          </a:xfrm>
          <a:prstGeom prst="foldedCorne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32" name="Rectangle: Folded Corner 31">
            <a:extLst>
              <a:ext uri="{FF2B5EF4-FFF2-40B4-BE49-F238E27FC236}">
                <a16:creationId xmlns:a16="http://schemas.microsoft.com/office/drawing/2014/main" id="{7BD28BC6-B070-42D0-BC70-AEC0EE653183}"/>
              </a:ext>
            </a:extLst>
          </p:cNvPr>
          <p:cNvSpPr/>
          <p:nvPr/>
        </p:nvSpPr>
        <p:spPr>
          <a:xfrm>
            <a:off x="11105195" y="1686294"/>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
        <p:nvSpPr>
          <p:cNvPr id="33" name="Rectangle: Folded Corner 32">
            <a:extLst>
              <a:ext uri="{FF2B5EF4-FFF2-40B4-BE49-F238E27FC236}">
                <a16:creationId xmlns:a16="http://schemas.microsoft.com/office/drawing/2014/main" id="{682A61F6-7C9E-422B-AA8E-C727CAA9DDCE}"/>
              </a:ext>
            </a:extLst>
          </p:cNvPr>
          <p:cNvSpPr/>
          <p:nvPr/>
        </p:nvSpPr>
        <p:spPr>
          <a:xfrm>
            <a:off x="12966049" y="1686294"/>
            <a:ext cx="1794100" cy="1693388"/>
          </a:xfrm>
          <a:prstGeom prst="foldedCorne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1200">
              <a:solidFill>
                <a:prstClr val="white"/>
              </a:solidFill>
              <a:latin typeface="+mj-lt"/>
            </a:endParaRPr>
          </a:p>
        </p:txBody>
      </p:sp>
    </p:spTree>
    <p:extLst>
      <p:ext uri="{BB962C8B-B14F-4D97-AF65-F5344CB8AC3E}">
        <p14:creationId xmlns:p14="http://schemas.microsoft.com/office/powerpoint/2010/main" val="3876641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54" name="Rectangle: Folded Corner 53">
            <a:extLst>
              <a:ext uri="{FF2B5EF4-FFF2-40B4-BE49-F238E27FC236}">
                <a16:creationId xmlns:a16="http://schemas.microsoft.com/office/drawing/2014/main" id="{E13A1A20-7272-C95A-D974-27C2478AD679}"/>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Team meetings</a:t>
            </a:r>
          </a:p>
        </p:txBody>
      </p:sp>
      <p:sp>
        <p:nvSpPr>
          <p:cNvPr id="71" name="object 2">
            <a:extLst>
              <a:ext uri="{FF2B5EF4-FFF2-40B4-BE49-F238E27FC236}">
                <a16:creationId xmlns:a16="http://schemas.microsoft.com/office/drawing/2014/main" id="{8A66D619-2E48-B6D8-0F27-668C721A842B}"/>
              </a:ext>
            </a:extLst>
          </p:cNvPr>
          <p:cNvSpPr txBox="1"/>
          <p:nvPr/>
        </p:nvSpPr>
        <p:spPr>
          <a:xfrm>
            <a:off x="7218278" y="199606"/>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In the office:</a:t>
            </a:r>
          </a:p>
        </p:txBody>
      </p:sp>
      <p:sp>
        <p:nvSpPr>
          <p:cNvPr id="72" name="object 2">
            <a:extLst>
              <a:ext uri="{FF2B5EF4-FFF2-40B4-BE49-F238E27FC236}">
                <a16:creationId xmlns:a16="http://schemas.microsoft.com/office/drawing/2014/main" id="{C212CA8D-90FC-11D2-D175-8EDDD27C0B02}"/>
              </a:ext>
            </a:extLst>
          </p:cNvPr>
          <p:cNvSpPr txBox="1"/>
          <p:nvPr/>
        </p:nvSpPr>
        <p:spPr>
          <a:xfrm>
            <a:off x="7195824" y="4631804"/>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At home</a:t>
            </a:r>
          </a:p>
        </p:txBody>
      </p:sp>
      <p:sp>
        <p:nvSpPr>
          <p:cNvPr id="74" name="Rectangle: Folded Corner 73">
            <a:extLst>
              <a:ext uri="{FF2B5EF4-FFF2-40B4-BE49-F238E27FC236}">
                <a16:creationId xmlns:a16="http://schemas.microsoft.com/office/drawing/2014/main" id="{D48DA650-C338-4C0D-BF73-D8613A3A7604}"/>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5" name="Rectangle: Folded Corner 74">
            <a:extLst>
              <a:ext uri="{FF2B5EF4-FFF2-40B4-BE49-F238E27FC236}">
                <a16:creationId xmlns:a16="http://schemas.microsoft.com/office/drawing/2014/main" id="{7E456986-CD3E-4003-B1D4-3242886A7B58}"/>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6" name="Rectangle: Folded Corner 75">
            <a:extLst>
              <a:ext uri="{FF2B5EF4-FFF2-40B4-BE49-F238E27FC236}">
                <a16:creationId xmlns:a16="http://schemas.microsoft.com/office/drawing/2014/main" id="{98F69021-241A-47D5-B7B9-1EF5521BAEF2}"/>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7" name="Rectangle: Folded Corner 76">
            <a:extLst>
              <a:ext uri="{FF2B5EF4-FFF2-40B4-BE49-F238E27FC236}">
                <a16:creationId xmlns:a16="http://schemas.microsoft.com/office/drawing/2014/main" id="{180474CC-1C46-4475-AC91-ABDD4DEE811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Collaborative work</a:t>
            </a:r>
          </a:p>
        </p:txBody>
      </p:sp>
      <p:sp>
        <p:nvSpPr>
          <p:cNvPr id="78" name="Rectangle: Folded Corner 77">
            <a:extLst>
              <a:ext uri="{FF2B5EF4-FFF2-40B4-BE49-F238E27FC236}">
                <a16:creationId xmlns:a16="http://schemas.microsoft.com/office/drawing/2014/main" id="{E15446DB-D9D6-4D47-97DE-761C733AB3CB}"/>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9" name="Rectangle: Folded Corner 78">
            <a:extLst>
              <a:ext uri="{FF2B5EF4-FFF2-40B4-BE49-F238E27FC236}">
                <a16:creationId xmlns:a16="http://schemas.microsoft.com/office/drawing/2014/main" id="{97042F30-4052-4B42-B59C-6E4468C239B5}"/>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0" name="Rectangle: Folded Corner 79">
            <a:extLst>
              <a:ext uri="{FF2B5EF4-FFF2-40B4-BE49-F238E27FC236}">
                <a16:creationId xmlns:a16="http://schemas.microsoft.com/office/drawing/2014/main" id="{5E537482-F48A-4324-9FF9-D45FFF18FB0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1" name="Rectangle: Folded Corner 80">
            <a:extLst>
              <a:ext uri="{FF2B5EF4-FFF2-40B4-BE49-F238E27FC236}">
                <a16:creationId xmlns:a16="http://schemas.microsoft.com/office/drawing/2014/main" id="{121C7648-ACCC-46AC-AEBB-EF37D0B8E464}"/>
              </a:ext>
            </a:extLst>
          </p:cNvPr>
          <p:cNvSpPr/>
          <p:nvPr/>
        </p:nvSpPr>
        <p:spPr>
          <a:xfrm>
            <a:off x="7179160" y="494991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Focused work</a:t>
            </a:r>
          </a:p>
        </p:txBody>
      </p:sp>
      <p:sp>
        <p:nvSpPr>
          <p:cNvPr id="82" name="Rectangle: Folded Corner 81">
            <a:extLst>
              <a:ext uri="{FF2B5EF4-FFF2-40B4-BE49-F238E27FC236}">
                <a16:creationId xmlns:a16="http://schemas.microsoft.com/office/drawing/2014/main" id="{7995D0FA-2532-41C3-B99E-5E9D9E055447}"/>
              </a:ext>
            </a:extLst>
          </p:cNvPr>
          <p:cNvSpPr/>
          <p:nvPr/>
        </p:nvSpPr>
        <p:spPr>
          <a:xfrm>
            <a:off x="941157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3" name="Rectangle: Folded Corner 82">
            <a:extLst>
              <a:ext uri="{FF2B5EF4-FFF2-40B4-BE49-F238E27FC236}">
                <a16:creationId xmlns:a16="http://schemas.microsoft.com/office/drawing/2014/main" id="{41033C4D-25FA-4E5B-8234-FE85A9A9F62A}"/>
              </a:ext>
            </a:extLst>
          </p:cNvPr>
          <p:cNvSpPr/>
          <p:nvPr/>
        </p:nvSpPr>
        <p:spPr>
          <a:xfrm>
            <a:off x="11638144"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4" name="Rectangle: Folded Corner 83">
            <a:extLst>
              <a:ext uri="{FF2B5EF4-FFF2-40B4-BE49-F238E27FC236}">
                <a16:creationId xmlns:a16="http://schemas.microsoft.com/office/drawing/2014/main" id="{D4635377-431D-41D7-9823-6774C886F55D}"/>
              </a:ext>
            </a:extLst>
          </p:cNvPr>
          <p:cNvSpPr/>
          <p:nvPr/>
        </p:nvSpPr>
        <p:spPr>
          <a:xfrm>
            <a:off x="1386470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5" name="Rectangle: Folded Corner 84">
            <a:extLst>
              <a:ext uri="{FF2B5EF4-FFF2-40B4-BE49-F238E27FC236}">
                <a16:creationId xmlns:a16="http://schemas.microsoft.com/office/drawing/2014/main" id="{58A8EC11-6BA0-43D7-8D24-E11E8BCF667B}"/>
              </a:ext>
            </a:extLst>
          </p:cNvPr>
          <p:cNvSpPr/>
          <p:nvPr/>
        </p:nvSpPr>
        <p:spPr>
          <a:xfrm>
            <a:off x="715419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Zoom meetings</a:t>
            </a:r>
          </a:p>
        </p:txBody>
      </p:sp>
      <p:sp>
        <p:nvSpPr>
          <p:cNvPr id="86" name="Rectangle: Folded Corner 85">
            <a:extLst>
              <a:ext uri="{FF2B5EF4-FFF2-40B4-BE49-F238E27FC236}">
                <a16:creationId xmlns:a16="http://schemas.microsoft.com/office/drawing/2014/main" id="{26EDC172-D759-4C3B-9C92-4AF2D2B3D806}"/>
              </a:ext>
            </a:extLst>
          </p:cNvPr>
          <p:cNvSpPr/>
          <p:nvPr/>
        </p:nvSpPr>
        <p:spPr>
          <a:xfrm>
            <a:off x="9380762"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7" name="Rectangle: Folded Corner 86">
            <a:extLst>
              <a:ext uri="{FF2B5EF4-FFF2-40B4-BE49-F238E27FC236}">
                <a16:creationId xmlns:a16="http://schemas.microsoft.com/office/drawing/2014/main" id="{2C474FC5-5F44-449C-B554-615988012813}"/>
              </a:ext>
            </a:extLst>
          </p:cNvPr>
          <p:cNvSpPr/>
          <p:nvPr/>
        </p:nvSpPr>
        <p:spPr>
          <a:xfrm>
            <a:off x="1160732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8" name="Rectangle: Folded Corner 87">
            <a:extLst>
              <a:ext uri="{FF2B5EF4-FFF2-40B4-BE49-F238E27FC236}">
                <a16:creationId xmlns:a16="http://schemas.microsoft.com/office/drawing/2014/main" id="{8C2F68B8-734A-4BDB-9D7E-AB15504FC535}"/>
              </a:ext>
            </a:extLst>
          </p:cNvPr>
          <p:cNvSpPr/>
          <p:nvPr/>
        </p:nvSpPr>
        <p:spPr>
          <a:xfrm>
            <a:off x="13864709" y="692064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4" name="object 6">
            <a:extLst>
              <a:ext uri="{FF2B5EF4-FFF2-40B4-BE49-F238E27FC236}">
                <a16:creationId xmlns:a16="http://schemas.microsoft.com/office/drawing/2014/main" id="{0963A9E4-9005-429B-9E81-B6F40580B4AB}"/>
              </a:ext>
            </a:extLst>
          </p:cNvPr>
          <p:cNvSpPr txBox="1">
            <a:spLocks/>
          </p:cNvSpPr>
          <p:nvPr/>
        </p:nvSpPr>
        <p:spPr>
          <a:xfrm>
            <a:off x="403946" y="311217"/>
            <a:ext cx="1670182"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25" name="Rectangle 24">
            <a:extLst>
              <a:ext uri="{FF2B5EF4-FFF2-40B4-BE49-F238E27FC236}">
                <a16:creationId xmlns:a16="http://schemas.microsoft.com/office/drawing/2014/main" id="{F2802D0F-27E9-4521-8439-7F314363CB2B}"/>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object 2">
            <a:extLst>
              <a:ext uri="{FF2B5EF4-FFF2-40B4-BE49-F238E27FC236}">
                <a16:creationId xmlns:a16="http://schemas.microsoft.com/office/drawing/2014/main" id="{4D0454CD-D388-4371-BC42-9076766757FD}"/>
              </a:ext>
            </a:extLst>
          </p:cNvPr>
          <p:cNvSpPr txBox="1"/>
          <p:nvPr/>
        </p:nvSpPr>
        <p:spPr>
          <a:xfrm>
            <a:off x="614948" y="1548995"/>
            <a:ext cx="5609389" cy="3861456"/>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activities do we want to prioritize when we are in the office vs. when we are at home?</a:t>
            </a:r>
          </a:p>
        </p:txBody>
      </p:sp>
    </p:spTree>
    <p:extLst>
      <p:ext uri="{BB962C8B-B14F-4D97-AF65-F5344CB8AC3E}">
        <p14:creationId xmlns:p14="http://schemas.microsoft.com/office/powerpoint/2010/main" val="829033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FF05D94A-3A5E-430A-BB8F-26141E69CBBB}"/>
              </a:ext>
            </a:extLst>
          </p:cNvPr>
          <p:cNvSpPr/>
          <p:nvPr/>
        </p:nvSpPr>
        <p:spPr>
          <a:xfrm>
            <a:off x="9767586" y="505706"/>
            <a:ext cx="6012309" cy="2616636"/>
          </a:xfrm>
          <a:prstGeom prst="round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In-person</a:t>
            </a:r>
            <a:endParaRPr lang="en-CA" sz="2400" dirty="0">
              <a:solidFill>
                <a:srgbClr val="00274E"/>
              </a:solidFill>
            </a:endParaRPr>
          </a:p>
        </p:txBody>
      </p:sp>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24" name="object 6">
            <a:extLst>
              <a:ext uri="{FF2B5EF4-FFF2-40B4-BE49-F238E27FC236}">
                <a16:creationId xmlns:a16="http://schemas.microsoft.com/office/drawing/2014/main" id="{0963A9E4-9005-429B-9E81-B6F40580B4AB}"/>
              </a:ext>
            </a:extLst>
          </p:cNvPr>
          <p:cNvSpPr txBox="1">
            <a:spLocks/>
          </p:cNvSpPr>
          <p:nvPr/>
        </p:nvSpPr>
        <p:spPr>
          <a:xfrm>
            <a:off x="403946" y="311217"/>
            <a:ext cx="1670182"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23" name="Rectangle: Folded Corner 22">
            <a:extLst>
              <a:ext uri="{FF2B5EF4-FFF2-40B4-BE49-F238E27FC236}">
                <a16:creationId xmlns:a16="http://schemas.microsoft.com/office/drawing/2014/main" id="{562C9B73-DF10-4209-A202-2E29862DBBCE}"/>
              </a:ext>
            </a:extLst>
          </p:cNvPr>
          <p:cNvSpPr/>
          <p:nvPr/>
        </p:nvSpPr>
        <p:spPr>
          <a:xfrm>
            <a:off x="7212424" y="505706"/>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a:t>
            </a:r>
          </a:p>
          <a:p>
            <a:pPr algn="ctr" defTabSz="1015891">
              <a:defRPr/>
            </a:pPr>
            <a:r>
              <a:rPr lang="en-US" sz="2000" dirty="0">
                <a:solidFill>
                  <a:srgbClr val="00274E"/>
                </a:solidFill>
              </a:rPr>
              <a:t>Team meetings</a:t>
            </a:r>
          </a:p>
        </p:txBody>
      </p:sp>
      <p:sp>
        <p:nvSpPr>
          <p:cNvPr id="28" name="Rectangle: Folded Corner 27">
            <a:extLst>
              <a:ext uri="{FF2B5EF4-FFF2-40B4-BE49-F238E27FC236}">
                <a16:creationId xmlns:a16="http://schemas.microsoft.com/office/drawing/2014/main" id="{749B8EFA-6506-492C-BC85-82EBC480614C}"/>
              </a:ext>
            </a:extLst>
          </p:cNvPr>
          <p:cNvSpPr/>
          <p:nvPr/>
        </p:nvSpPr>
        <p:spPr>
          <a:xfrm>
            <a:off x="7212424" y="1500869"/>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a:t>
            </a:r>
          </a:p>
          <a:p>
            <a:pPr algn="ctr" defTabSz="1015891">
              <a:defRPr/>
            </a:pPr>
            <a:r>
              <a:rPr lang="en-US" sz="2000" dirty="0">
                <a:solidFill>
                  <a:srgbClr val="00274E"/>
                </a:solidFill>
              </a:rPr>
              <a:t>1:1s</a:t>
            </a:r>
          </a:p>
        </p:txBody>
      </p:sp>
      <p:sp>
        <p:nvSpPr>
          <p:cNvPr id="32" name="Rectangle: Folded Corner 31">
            <a:extLst>
              <a:ext uri="{FF2B5EF4-FFF2-40B4-BE49-F238E27FC236}">
                <a16:creationId xmlns:a16="http://schemas.microsoft.com/office/drawing/2014/main" id="{2E5BA40C-1BCC-463F-A0F6-478C85F19815}"/>
              </a:ext>
            </a:extLst>
          </p:cNvPr>
          <p:cNvSpPr/>
          <p:nvPr/>
        </p:nvSpPr>
        <p:spPr>
          <a:xfrm>
            <a:off x="7212424" y="2527528"/>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a:t>
            </a:r>
          </a:p>
          <a:p>
            <a:pPr algn="ctr" defTabSz="1015891">
              <a:defRPr/>
            </a:pPr>
            <a:r>
              <a:rPr lang="en-US" sz="2000" dirty="0">
                <a:solidFill>
                  <a:srgbClr val="00274E"/>
                </a:solidFill>
              </a:rPr>
              <a:t>Brainstorming</a:t>
            </a:r>
          </a:p>
        </p:txBody>
      </p:sp>
      <p:sp>
        <p:nvSpPr>
          <p:cNvPr id="34" name="Rectangle: Folded Corner 33">
            <a:extLst>
              <a:ext uri="{FF2B5EF4-FFF2-40B4-BE49-F238E27FC236}">
                <a16:creationId xmlns:a16="http://schemas.microsoft.com/office/drawing/2014/main" id="{30C59EEF-E48C-4A77-81BD-34DD222033CF}"/>
              </a:ext>
            </a:extLst>
          </p:cNvPr>
          <p:cNvSpPr/>
          <p:nvPr/>
        </p:nvSpPr>
        <p:spPr>
          <a:xfrm>
            <a:off x="7212424" y="5513990"/>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36" name="Rectangle: Folded Corner 35">
            <a:extLst>
              <a:ext uri="{FF2B5EF4-FFF2-40B4-BE49-F238E27FC236}">
                <a16:creationId xmlns:a16="http://schemas.microsoft.com/office/drawing/2014/main" id="{AA5086B0-A287-47DE-8777-C2533F6CAEAF}"/>
              </a:ext>
            </a:extLst>
          </p:cNvPr>
          <p:cNvSpPr/>
          <p:nvPr/>
        </p:nvSpPr>
        <p:spPr>
          <a:xfrm>
            <a:off x="7212424" y="3554187"/>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Project-based discussions</a:t>
            </a:r>
          </a:p>
        </p:txBody>
      </p:sp>
      <p:sp>
        <p:nvSpPr>
          <p:cNvPr id="38" name="Rectangle: Folded Corner 37">
            <a:extLst>
              <a:ext uri="{FF2B5EF4-FFF2-40B4-BE49-F238E27FC236}">
                <a16:creationId xmlns:a16="http://schemas.microsoft.com/office/drawing/2014/main" id="{1C3AE958-98D7-410A-A979-84775376841F}"/>
              </a:ext>
            </a:extLst>
          </p:cNvPr>
          <p:cNvSpPr/>
          <p:nvPr/>
        </p:nvSpPr>
        <p:spPr>
          <a:xfrm>
            <a:off x="7212424" y="4552450"/>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57" name="Rectangle: Rounded Corners 56">
            <a:extLst>
              <a:ext uri="{FF2B5EF4-FFF2-40B4-BE49-F238E27FC236}">
                <a16:creationId xmlns:a16="http://schemas.microsoft.com/office/drawing/2014/main" id="{876F76AB-8BD0-45AE-996E-525C10C78104}"/>
              </a:ext>
            </a:extLst>
          </p:cNvPr>
          <p:cNvSpPr/>
          <p:nvPr/>
        </p:nvSpPr>
        <p:spPr>
          <a:xfrm>
            <a:off x="9814016" y="3361876"/>
            <a:ext cx="6012308" cy="261663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Hybrid</a:t>
            </a:r>
            <a:endParaRPr lang="en-CA" sz="2400" dirty="0">
              <a:solidFill>
                <a:srgbClr val="00274E"/>
              </a:solidFill>
            </a:endParaRPr>
          </a:p>
        </p:txBody>
      </p:sp>
      <p:sp>
        <p:nvSpPr>
          <p:cNvPr id="58" name="Rectangle: Rounded Corners 57">
            <a:extLst>
              <a:ext uri="{FF2B5EF4-FFF2-40B4-BE49-F238E27FC236}">
                <a16:creationId xmlns:a16="http://schemas.microsoft.com/office/drawing/2014/main" id="{51994D42-EB1B-4F74-9876-65A139388F2C}"/>
              </a:ext>
            </a:extLst>
          </p:cNvPr>
          <p:cNvSpPr/>
          <p:nvPr/>
        </p:nvSpPr>
        <p:spPr>
          <a:xfrm>
            <a:off x="9814016" y="6218045"/>
            <a:ext cx="6012307" cy="2616635"/>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Fully Remote</a:t>
            </a:r>
            <a:endParaRPr lang="en-CA" sz="2400" dirty="0">
              <a:solidFill>
                <a:srgbClr val="00274E"/>
              </a:solidFill>
            </a:endParaRPr>
          </a:p>
        </p:txBody>
      </p:sp>
      <p:sp>
        <p:nvSpPr>
          <p:cNvPr id="68" name="Rectangle: Folded Corner 67">
            <a:extLst>
              <a:ext uri="{FF2B5EF4-FFF2-40B4-BE49-F238E27FC236}">
                <a16:creationId xmlns:a16="http://schemas.microsoft.com/office/drawing/2014/main" id="{A91655A6-25A3-423A-BF10-F9A555F0C66A}"/>
              </a:ext>
            </a:extLst>
          </p:cNvPr>
          <p:cNvSpPr/>
          <p:nvPr/>
        </p:nvSpPr>
        <p:spPr>
          <a:xfrm>
            <a:off x="7212424" y="7480381"/>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69" name="Rectangle: Folded Corner 68">
            <a:extLst>
              <a:ext uri="{FF2B5EF4-FFF2-40B4-BE49-F238E27FC236}">
                <a16:creationId xmlns:a16="http://schemas.microsoft.com/office/drawing/2014/main" id="{13D007F2-8B67-40F7-93DB-8A740C21CB2D}"/>
              </a:ext>
            </a:extLst>
          </p:cNvPr>
          <p:cNvSpPr/>
          <p:nvPr/>
        </p:nvSpPr>
        <p:spPr>
          <a:xfrm>
            <a:off x="7212424" y="6518841"/>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16" name="object 2">
            <a:extLst>
              <a:ext uri="{FF2B5EF4-FFF2-40B4-BE49-F238E27FC236}">
                <a16:creationId xmlns:a16="http://schemas.microsoft.com/office/drawing/2014/main" id="{7889852D-3E77-4ABA-962D-F03CAA55EA96}"/>
              </a:ext>
            </a:extLst>
          </p:cNvPr>
          <p:cNvSpPr txBox="1"/>
          <p:nvPr/>
        </p:nvSpPr>
        <p:spPr>
          <a:xfrm>
            <a:off x="614948" y="1548995"/>
            <a:ext cx="5609389" cy="2322573"/>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format will we choose for different kinds of meetings?</a:t>
            </a:r>
          </a:p>
        </p:txBody>
      </p:sp>
    </p:spTree>
    <p:extLst>
      <p:ext uri="{BB962C8B-B14F-4D97-AF65-F5344CB8AC3E}">
        <p14:creationId xmlns:p14="http://schemas.microsoft.com/office/powerpoint/2010/main" val="4250033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FF05D94A-3A5E-430A-BB8F-26141E69CBBB}"/>
              </a:ext>
            </a:extLst>
          </p:cNvPr>
          <p:cNvSpPr/>
          <p:nvPr/>
        </p:nvSpPr>
        <p:spPr>
          <a:xfrm>
            <a:off x="9767586" y="505706"/>
            <a:ext cx="6012309" cy="2616636"/>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Email</a:t>
            </a:r>
            <a:endParaRPr lang="en-CA" sz="2400" dirty="0">
              <a:solidFill>
                <a:srgbClr val="00274E"/>
              </a:solidFill>
            </a:endParaRPr>
          </a:p>
        </p:txBody>
      </p:sp>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24" name="object 6">
            <a:extLst>
              <a:ext uri="{FF2B5EF4-FFF2-40B4-BE49-F238E27FC236}">
                <a16:creationId xmlns:a16="http://schemas.microsoft.com/office/drawing/2014/main" id="{0963A9E4-9005-429B-9E81-B6F40580B4AB}"/>
              </a:ext>
            </a:extLst>
          </p:cNvPr>
          <p:cNvSpPr txBox="1">
            <a:spLocks/>
          </p:cNvSpPr>
          <p:nvPr/>
        </p:nvSpPr>
        <p:spPr>
          <a:xfrm>
            <a:off x="403946" y="311217"/>
            <a:ext cx="1670182"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Define:</a:t>
            </a:r>
          </a:p>
        </p:txBody>
      </p:sp>
      <p:sp>
        <p:nvSpPr>
          <p:cNvPr id="23" name="Rectangle: Folded Corner 22">
            <a:extLst>
              <a:ext uri="{FF2B5EF4-FFF2-40B4-BE49-F238E27FC236}">
                <a16:creationId xmlns:a16="http://schemas.microsoft.com/office/drawing/2014/main" id="{562C9B73-DF10-4209-A202-2E29862DBBCE}"/>
              </a:ext>
            </a:extLst>
          </p:cNvPr>
          <p:cNvSpPr/>
          <p:nvPr/>
        </p:nvSpPr>
        <p:spPr>
          <a:xfrm>
            <a:off x="7212424" y="505706"/>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Requesting feedback on a document</a:t>
            </a:r>
          </a:p>
        </p:txBody>
      </p:sp>
      <p:sp>
        <p:nvSpPr>
          <p:cNvPr id="28" name="Rectangle: Folded Corner 27">
            <a:extLst>
              <a:ext uri="{FF2B5EF4-FFF2-40B4-BE49-F238E27FC236}">
                <a16:creationId xmlns:a16="http://schemas.microsoft.com/office/drawing/2014/main" id="{749B8EFA-6506-492C-BC85-82EBC480614C}"/>
              </a:ext>
            </a:extLst>
          </p:cNvPr>
          <p:cNvSpPr/>
          <p:nvPr/>
        </p:nvSpPr>
        <p:spPr>
          <a:xfrm>
            <a:off x="7212424" y="1500869"/>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Need to let them know you are sick</a:t>
            </a:r>
          </a:p>
        </p:txBody>
      </p:sp>
      <p:sp>
        <p:nvSpPr>
          <p:cNvPr id="32" name="Rectangle: Folded Corner 31">
            <a:extLst>
              <a:ext uri="{FF2B5EF4-FFF2-40B4-BE49-F238E27FC236}">
                <a16:creationId xmlns:a16="http://schemas.microsoft.com/office/drawing/2014/main" id="{2E5BA40C-1BCC-463F-A0F6-478C85F19815}"/>
              </a:ext>
            </a:extLst>
          </p:cNvPr>
          <p:cNvSpPr/>
          <p:nvPr/>
        </p:nvSpPr>
        <p:spPr>
          <a:xfrm>
            <a:off x="7212424" y="2527528"/>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dirty="0">
                <a:solidFill>
                  <a:srgbClr val="00274E"/>
                </a:solidFill>
              </a:rPr>
              <a:t>EXAMPLE:</a:t>
            </a:r>
          </a:p>
          <a:p>
            <a:pPr algn="ctr" defTabSz="1015891">
              <a:defRPr/>
            </a:pPr>
            <a:r>
              <a:rPr lang="en-US" dirty="0">
                <a:solidFill>
                  <a:srgbClr val="00274E"/>
                </a:solidFill>
              </a:rPr>
              <a:t>Need an answer to an urgent question</a:t>
            </a:r>
          </a:p>
        </p:txBody>
      </p:sp>
      <p:sp>
        <p:nvSpPr>
          <p:cNvPr id="34" name="Rectangle: Folded Corner 33">
            <a:extLst>
              <a:ext uri="{FF2B5EF4-FFF2-40B4-BE49-F238E27FC236}">
                <a16:creationId xmlns:a16="http://schemas.microsoft.com/office/drawing/2014/main" id="{30C59EEF-E48C-4A77-81BD-34DD222033CF}"/>
              </a:ext>
            </a:extLst>
          </p:cNvPr>
          <p:cNvSpPr/>
          <p:nvPr/>
        </p:nvSpPr>
        <p:spPr>
          <a:xfrm>
            <a:off x="7212424" y="5513990"/>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Have a non-urgent question</a:t>
            </a:r>
          </a:p>
        </p:txBody>
      </p:sp>
      <p:sp>
        <p:nvSpPr>
          <p:cNvPr id="36" name="Rectangle: Folded Corner 35">
            <a:extLst>
              <a:ext uri="{FF2B5EF4-FFF2-40B4-BE49-F238E27FC236}">
                <a16:creationId xmlns:a16="http://schemas.microsoft.com/office/drawing/2014/main" id="{AA5086B0-A287-47DE-8777-C2533F6CAEAF}"/>
              </a:ext>
            </a:extLst>
          </p:cNvPr>
          <p:cNvSpPr/>
          <p:nvPr/>
        </p:nvSpPr>
        <p:spPr>
          <a:xfrm>
            <a:off x="7212424" y="3554187"/>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Want to request a meeting</a:t>
            </a:r>
          </a:p>
        </p:txBody>
      </p:sp>
      <p:sp>
        <p:nvSpPr>
          <p:cNvPr id="38" name="Rectangle: Folded Corner 37">
            <a:extLst>
              <a:ext uri="{FF2B5EF4-FFF2-40B4-BE49-F238E27FC236}">
                <a16:creationId xmlns:a16="http://schemas.microsoft.com/office/drawing/2014/main" id="{1C3AE958-98D7-410A-A979-84775376841F}"/>
              </a:ext>
            </a:extLst>
          </p:cNvPr>
          <p:cNvSpPr/>
          <p:nvPr/>
        </p:nvSpPr>
        <p:spPr>
          <a:xfrm>
            <a:off x="7212424" y="4552450"/>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Have a quick question</a:t>
            </a:r>
          </a:p>
        </p:txBody>
      </p:sp>
      <p:sp>
        <p:nvSpPr>
          <p:cNvPr id="57" name="Rectangle: Rounded Corners 56">
            <a:extLst>
              <a:ext uri="{FF2B5EF4-FFF2-40B4-BE49-F238E27FC236}">
                <a16:creationId xmlns:a16="http://schemas.microsoft.com/office/drawing/2014/main" id="{876F76AB-8BD0-45AE-996E-525C10C78104}"/>
              </a:ext>
            </a:extLst>
          </p:cNvPr>
          <p:cNvSpPr/>
          <p:nvPr/>
        </p:nvSpPr>
        <p:spPr>
          <a:xfrm>
            <a:off x="9814016" y="3361876"/>
            <a:ext cx="6012308" cy="2616636"/>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MS Teams Message</a:t>
            </a:r>
            <a:endParaRPr lang="en-CA" sz="2400" dirty="0">
              <a:solidFill>
                <a:srgbClr val="00274E"/>
              </a:solidFill>
            </a:endParaRPr>
          </a:p>
        </p:txBody>
      </p:sp>
      <p:sp>
        <p:nvSpPr>
          <p:cNvPr id="58" name="Rectangle: Rounded Corners 57">
            <a:extLst>
              <a:ext uri="{FF2B5EF4-FFF2-40B4-BE49-F238E27FC236}">
                <a16:creationId xmlns:a16="http://schemas.microsoft.com/office/drawing/2014/main" id="{51994D42-EB1B-4F74-9876-65A139388F2C}"/>
              </a:ext>
            </a:extLst>
          </p:cNvPr>
          <p:cNvSpPr/>
          <p:nvPr/>
        </p:nvSpPr>
        <p:spPr>
          <a:xfrm>
            <a:off x="9814016" y="6218045"/>
            <a:ext cx="6012307" cy="2616635"/>
          </a:xfrm>
          <a:prstGeom prst="round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dirty="0">
                <a:solidFill>
                  <a:srgbClr val="00274E"/>
                </a:solidFill>
              </a:rPr>
              <a:t>Text message</a:t>
            </a:r>
            <a:endParaRPr lang="en-CA" sz="2400" dirty="0">
              <a:solidFill>
                <a:srgbClr val="00274E"/>
              </a:solidFill>
            </a:endParaRPr>
          </a:p>
        </p:txBody>
      </p:sp>
      <p:sp>
        <p:nvSpPr>
          <p:cNvPr id="68" name="Rectangle: Folded Corner 67">
            <a:extLst>
              <a:ext uri="{FF2B5EF4-FFF2-40B4-BE49-F238E27FC236}">
                <a16:creationId xmlns:a16="http://schemas.microsoft.com/office/drawing/2014/main" id="{A91655A6-25A3-423A-BF10-F9A555F0C66A}"/>
              </a:ext>
            </a:extLst>
          </p:cNvPr>
          <p:cNvSpPr/>
          <p:nvPr/>
        </p:nvSpPr>
        <p:spPr>
          <a:xfrm>
            <a:off x="7212424" y="7480381"/>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69" name="Rectangle: Folded Corner 68">
            <a:extLst>
              <a:ext uri="{FF2B5EF4-FFF2-40B4-BE49-F238E27FC236}">
                <a16:creationId xmlns:a16="http://schemas.microsoft.com/office/drawing/2014/main" id="{13D007F2-8B67-40F7-93DB-8A740C21CB2D}"/>
              </a:ext>
            </a:extLst>
          </p:cNvPr>
          <p:cNvSpPr/>
          <p:nvPr/>
        </p:nvSpPr>
        <p:spPr>
          <a:xfrm>
            <a:off x="7212424" y="6518841"/>
            <a:ext cx="2031050" cy="834331"/>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16" name="object 2">
            <a:extLst>
              <a:ext uri="{FF2B5EF4-FFF2-40B4-BE49-F238E27FC236}">
                <a16:creationId xmlns:a16="http://schemas.microsoft.com/office/drawing/2014/main" id="{96900B2B-D0F8-4318-8BC0-2FCEA5364080}"/>
              </a:ext>
            </a:extLst>
          </p:cNvPr>
          <p:cNvSpPr txBox="1"/>
          <p:nvPr/>
        </p:nvSpPr>
        <p:spPr>
          <a:xfrm>
            <a:off x="614948" y="1548995"/>
            <a:ext cx="5609389" cy="3092014"/>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communication channels do we want to use for what purposes?</a:t>
            </a:r>
          </a:p>
        </p:txBody>
      </p:sp>
    </p:spTree>
    <p:extLst>
      <p:ext uri="{BB962C8B-B14F-4D97-AF65-F5344CB8AC3E}">
        <p14:creationId xmlns:p14="http://schemas.microsoft.com/office/powerpoint/2010/main" val="769887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506D9F"/>
        </a:solid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D7AB1BF3-1550-632A-A4E3-9997942A979B}"/>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a:t>
            </a:r>
            <a:r>
              <a:rPr lang="en-US" sz="4973" u="heavy" kern="0" spc="356" dirty="0">
                <a:solidFill>
                  <a:schemeClr val="bg1"/>
                </a:solidFill>
                <a:uFill>
                  <a:solidFill>
                    <a:srgbClr val="FFFFFF"/>
                  </a:solidFill>
                </a:uFill>
              </a:rPr>
              <a:t>Break</a:t>
            </a:r>
            <a:endParaRPr lang="en-US" sz="4973" kern="0" dirty="0">
              <a:solidFill>
                <a:schemeClr val="bg1"/>
              </a:solidFill>
            </a:endParaRPr>
          </a:p>
          <a:p>
            <a:pPr marL="2881271">
              <a:spcBef>
                <a:spcPts val="332"/>
              </a:spcBef>
            </a:pPr>
            <a:r>
              <a:rPr lang="en-US" sz="2505" i="1" kern="0" spc="40" dirty="0">
                <a:solidFill>
                  <a:schemeClr val="bg1"/>
                </a:solidFill>
              </a:rPr>
              <a:t>(X minutes)</a:t>
            </a:r>
          </a:p>
        </p:txBody>
      </p:sp>
      <p:sp>
        <p:nvSpPr>
          <p:cNvPr id="3" name="Rectangle 2">
            <a:extLst>
              <a:ext uri="{FF2B5EF4-FFF2-40B4-BE49-F238E27FC236}">
                <a16:creationId xmlns:a16="http://schemas.microsoft.com/office/drawing/2014/main" id="{07132E78-38A6-4C8F-A9B1-40BCB8FD72F7}"/>
              </a:ext>
            </a:extLst>
          </p:cNvPr>
          <p:cNvSpPr/>
          <p:nvPr/>
        </p:nvSpPr>
        <p:spPr>
          <a:xfrm>
            <a:off x="401443" y="200727"/>
            <a:ext cx="15165659" cy="37914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Star: 10 Points 3">
            <a:extLst>
              <a:ext uri="{FF2B5EF4-FFF2-40B4-BE49-F238E27FC236}">
                <a16:creationId xmlns:a16="http://schemas.microsoft.com/office/drawing/2014/main" id="{81890779-662E-4085-94F2-AD0ECE33A328}"/>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
        <p:nvSpPr>
          <p:cNvPr id="2" name="Rectangle 1">
            <a:extLst>
              <a:ext uri="{FF2B5EF4-FFF2-40B4-BE49-F238E27FC236}">
                <a16:creationId xmlns:a16="http://schemas.microsoft.com/office/drawing/2014/main" id="{E0934CCC-B57D-4ACF-B6EB-1E4C4AD3081D}"/>
              </a:ext>
            </a:extLst>
          </p:cNvPr>
          <p:cNvSpPr/>
          <p:nvPr/>
        </p:nvSpPr>
        <p:spPr>
          <a:xfrm>
            <a:off x="237744" y="8540496"/>
            <a:ext cx="365760" cy="548640"/>
          </a:xfrm>
          <a:prstGeom prst="rect">
            <a:avLst/>
          </a:prstGeom>
          <a:solidFill>
            <a:srgbClr val="506D9F"/>
          </a:solidFill>
          <a:ln>
            <a:solidFill>
              <a:srgbClr val="506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56893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 name="object 2">
            <a:extLst>
              <a:ext uri="{FF2B5EF4-FFF2-40B4-BE49-F238E27FC236}">
                <a16:creationId xmlns:a16="http://schemas.microsoft.com/office/drawing/2014/main" id="{01005CAC-5F35-FDEE-6F07-C28B545FC08F}"/>
              </a:ext>
            </a:extLst>
          </p:cNvPr>
          <p:cNvSpPr/>
          <p:nvPr/>
        </p:nvSpPr>
        <p:spPr>
          <a:xfrm>
            <a:off x="-4059420" y="-1025308"/>
            <a:ext cx="11071948" cy="11029895"/>
          </a:xfrm>
          <a:prstGeom prst="flowChartConnector">
            <a:avLst/>
          </a:prstGeom>
          <a:solidFill>
            <a:srgbClr val="506D9F"/>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3327111" y="1674551"/>
            <a:ext cx="6069587" cy="886732"/>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p:txBody>
      </p:sp>
      <p:sp>
        <p:nvSpPr>
          <p:cNvPr id="42" name="Rectangle 41">
            <a:extLst>
              <a:ext uri="{FF2B5EF4-FFF2-40B4-BE49-F238E27FC236}">
                <a16:creationId xmlns:a16="http://schemas.microsoft.com/office/drawing/2014/main" id="{55E398F8-86D0-4F8D-8D48-F1534B126EB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object 6">
            <a:extLst>
              <a:ext uri="{FF2B5EF4-FFF2-40B4-BE49-F238E27FC236}">
                <a16:creationId xmlns:a16="http://schemas.microsoft.com/office/drawing/2014/main" id="{68BAA6E0-67FB-42CB-9EFB-C977AFC5AB7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Communicate:</a:t>
            </a:r>
          </a:p>
        </p:txBody>
      </p:sp>
      <p:sp>
        <p:nvSpPr>
          <p:cNvPr id="44" name="Rectangle: Folded Corner 43">
            <a:extLst>
              <a:ext uri="{FF2B5EF4-FFF2-40B4-BE49-F238E27FC236}">
                <a16:creationId xmlns:a16="http://schemas.microsoft.com/office/drawing/2014/main" id="{B33509AA-7127-422E-AF11-45E1F16C8961}"/>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Share the checklist</a:t>
            </a:r>
          </a:p>
        </p:txBody>
      </p:sp>
      <p:sp>
        <p:nvSpPr>
          <p:cNvPr id="45" name="object 2">
            <a:extLst>
              <a:ext uri="{FF2B5EF4-FFF2-40B4-BE49-F238E27FC236}">
                <a16:creationId xmlns:a16="http://schemas.microsoft.com/office/drawing/2014/main" id="{312553F5-7335-4AC7-9233-33EF707CEEA7}"/>
              </a:ext>
            </a:extLst>
          </p:cNvPr>
          <p:cNvSpPr txBox="1"/>
          <p:nvPr/>
        </p:nvSpPr>
        <p:spPr>
          <a:xfrm>
            <a:off x="7218278" y="199606"/>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Onboarding new team members:</a:t>
            </a:r>
          </a:p>
        </p:txBody>
      </p:sp>
      <p:sp>
        <p:nvSpPr>
          <p:cNvPr id="46" name="object 2">
            <a:extLst>
              <a:ext uri="{FF2B5EF4-FFF2-40B4-BE49-F238E27FC236}">
                <a16:creationId xmlns:a16="http://schemas.microsoft.com/office/drawing/2014/main" id="{96606663-798B-43FD-B066-FF89904A9F23}"/>
              </a:ext>
            </a:extLst>
          </p:cNvPr>
          <p:cNvSpPr txBox="1"/>
          <p:nvPr/>
        </p:nvSpPr>
        <p:spPr>
          <a:xfrm>
            <a:off x="7195824" y="4631804"/>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Revisit this discussion</a:t>
            </a:r>
          </a:p>
        </p:txBody>
      </p:sp>
      <p:sp>
        <p:nvSpPr>
          <p:cNvPr id="47" name="Rectangle: Folded Corner 46">
            <a:extLst>
              <a:ext uri="{FF2B5EF4-FFF2-40B4-BE49-F238E27FC236}">
                <a16:creationId xmlns:a16="http://schemas.microsoft.com/office/drawing/2014/main" id="{F631E11E-F20D-4CCA-9D2C-D8EC9FC0786C}"/>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8" name="Rectangle: Folded Corner 47">
            <a:extLst>
              <a:ext uri="{FF2B5EF4-FFF2-40B4-BE49-F238E27FC236}">
                <a16:creationId xmlns:a16="http://schemas.microsoft.com/office/drawing/2014/main" id="{534780FF-29AC-4F7D-8629-B47DA3B8367F}"/>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9" name="Rectangle: Folded Corner 48">
            <a:extLst>
              <a:ext uri="{FF2B5EF4-FFF2-40B4-BE49-F238E27FC236}">
                <a16:creationId xmlns:a16="http://schemas.microsoft.com/office/drawing/2014/main" id="{6216336A-C660-42B4-9EE7-65FAE2643D30}"/>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0" name="Rectangle: Folded Corner 49">
            <a:extLst>
              <a:ext uri="{FF2B5EF4-FFF2-40B4-BE49-F238E27FC236}">
                <a16:creationId xmlns:a16="http://schemas.microsoft.com/office/drawing/2014/main" id="{AE685661-4960-458D-9AF6-7982C7D57D85}"/>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Discuss at a team meeting</a:t>
            </a:r>
          </a:p>
        </p:txBody>
      </p:sp>
      <p:sp>
        <p:nvSpPr>
          <p:cNvPr id="51" name="Rectangle: Folded Corner 50">
            <a:extLst>
              <a:ext uri="{FF2B5EF4-FFF2-40B4-BE49-F238E27FC236}">
                <a16:creationId xmlns:a16="http://schemas.microsoft.com/office/drawing/2014/main" id="{B93C5B96-1077-40FC-AEBF-E282A36DB755}"/>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2" name="Rectangle: Folded Corner 51">
            <a:extLst>
              <a:ext uri="{FF2B5EF4-FFF2-40B4-BE49-F238E27FC236}">
                <a16:creationId xmlns:a16="http://schemas.microsoft.com/office/drawing/2014/main" id="{EBE4F61C-1C3D-49E5-83CF-A3A806879B6A}"/>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3" name="Rectangle: Folded Corner 52">
            <a:extLst>
              <a:ext uri="{FF2B5EF4-FFF2-40B4-BE49-F238E27FC236}">
                <a16:creationId xmlns:a16="http://schemas.microsoft.com/office/drawing/2014/main" id="{6AFE078A-4C12-47BA-BC65-9DFC8EDA3C16}"/>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4" name="Rectangle: Folded Corner 53">
            <a:extLst>
              <a:ext uri="{FF2B5EF4-FFF2-40B4-BE49-F238E27FC236}">
                <a16:creationId xmlns:a16="http://schemas.microsoft.com/office/drawing/2014/main" id="{0740510B-1694-4B42-96DF-93C83C3F81D6}"/>
              </a:ext>
            </a:extLst>
          </p:cNvPr>
          <p:cNvSpPr/>
          <p:nvPr/>
        </p:nvSpPr>
        <p:spPr>
          <a:xfrm>
            <a:off x="7179160" y="494991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Lots of new team members</a:t>
            </a:r>
          </a:p>
        </p:txBody>
      </p:sp>
      <p:sp>
        <p:nvSpPr>
          <p:cNvPr id="55" name="Rectangle: Folded Corner 54">
            <a:extLst>
              <a:ext uri="{FF2B5EF4-FFF2-40B4-BE49-F238E27FC236}">
                <a16:creationId xmlns:a16="http://schemas.microsoft.com/office/drawing/2014/main" id="{E812907E-0F76-4407-858C-E7363261249C}"/>
              </a:ext>
            </a:extLst>
          </p:cNvPr>
          <p:cNvSpPr/>
          <p:nvPr/>
        </p:nvSpPr>
        <p:spPr>
          <a:xfrm>
            <a:off x="941157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6" name="Rectangle: Folded Corner 55">
            <a:extLst>
              <a:ext uri="{FF2B5EF4-FFF2-40B4-BE49-F238E27FC236}">
                <a16:creationId xmlns:a16="http://schemas.microsoft.com/office/drawing/2014/main" id="{F5C0B591-635F-4985-BDE1-D763F7762499}"/>
              </a:ext>
            </a:extLst>
          </p:cNvPr>
          <p:cNvSpPr/>
          <p:nvPr/>
        </p:nvSpPr>
        <p:spPr>
          <a:xfrm>
            <a:off x="11638144"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7" name="Rectangle: Folded Corner 56">
            <a:extLst>
              <a:ext uri="{FF2B5EF4-FFF2-40B4-BE49-F238E27FC236}">
                <a16:creationId xmlns:a16="http://schemas.microsoft.com/office/drawing/2014/main" id="{529B9BFB-75C6-48D7-AD6F-8F4A3894980F}"/>
              </a:ext>
            </a:extLst>
          </p:cNvPr>
          <p:cNvSpPr/>
          <p:nvPr/>
        </p:nvSpPr>
        <p:spPr>
          <a:xfrm>
            <a:off x="1386470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8" name="Rectangle: Folded Corner 57">
            <a:extLst>
              <a:ext uri="{FF2B5EF4-FFF2-40B4-BE49-F238E27FC236}">
                <a16:creationId xmlns:a16="http://schemas.microsoft.com/office/drawing/2014/main" id="{E61569CC-2B8A-4F6E-9808-283601521D44}"/>
              </a:ext>
            </a:extLst>
          </p:cNvPr>
          <p:cNvSpPr/>
          <p:nvPr/>
        </p:nvSpPr>
        <p:spPr>
          <a:xfrm>
            <a:off x="715419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We feel our approach isn’t working</a:t>
            </a:r>
          </a:p>
        </p:txBody>
      </p:sp>
      <p:sp>
        <p:nvSpPr>
          <p:cNvPr id="59" name="Rectangle: Folded Corner 58">
            <a:extLst>
              <a:ext uri="{FF2B5EF4-FFF2-40B4-BE49-F238E27FC236}">
                <a16:creationId xmlns:a16="http://schemas.microsoft.com/office/drawing/2014/main" id="{3630E708-15F5-43E2-BCF6-9240A85A6EA6}"/>
              </a:ext>
            </a:extLst>
          </p:cNvPr>
          <p:cNvSpPr/>
          <p:nvPr/>
        </p:nvSpPr>
        <p:spPr>
          <a:xfrm>
            <a:off x="9380762"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60" name="Rectangle: Folded Corner 59">
            <a:extLst>
              <a:ext uri="{FF2B5EF4-FFF2-40B4-BE49-F238E27FC236}">
                <a16:creationId xmlns:a16="http://schemas.microsoft.com/office/drawing/2014/main" id="{B09AA9AD-4C4F-458C-B354-A16707B88ECC}"/>
              </a:ext>
            </a:extLst>
          </p:cNvPr>
          <p:cNvSpPr/>
          <p:nvPr/>
        </p:nvSpPr>
        <p:spPr>
          <a:xfrm>
            <a:off x="1160732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61" name="Rectangle: Folded Corner 60">
            <a:extLst>
              <a:ext uri="{FF2B5EF4-FFF2-40B4-BE49-F238E27FC236}">
                <a16:creationId xmlns:a16="http://schemas.microsoft.com/office/drawing/2014/main" id="{00D07B4C-975C-494F-A78C-528E29C15827}"/>
              </a:ext>
            </a:extLst>
          </p:cNvPr>
          <p:cNvSpPr/>
          <p:nvPr/>
        </p:nvSpPr>
        <p:spPr>
          <a:xfrm>
            <a:off x="13864709" y="692064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5" name="object 2">
            <a:extLst>
              <a:ext uri="{FF2B5EF4-FFF2-40B4-BE49-F238E27FC236}">
                <a16:creationId xmlns:a16="http://schemas.microsoft.com/office/drawing/2014/main" id="{ED1CD04D-9503-49C6-AD92-C223E757BB8F}"/>
              </a:ext>
            </a:extLst>
          </p:cNvPr>
          <p:cNvSpPr txBox="1"/>
          <p:nvPr/>
        </p:nvSpPr>
        <p:spPr>
          <a:xfrm>
            <a:off x="614948" y="1548995"/>
            <a:ext cx="5609389" cy="3861456"/>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How will we share our team norms with new members? When will we revisit this discussion?</a:t>
            </a:r>
          </a:p>
        </p:txBody>
      </p:sp>
    </p:spTree>
    <p:extLst>
      <p:ext uri="{BB962C8B-B14F-4D97-AF65-F5344CB8AC3E}">
        <p14:creationId xmlns:p14="http://schemas.microsoft.com/office/powerpoint/2010/main" val="2075707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2">
            <a:extLst>
              <a:ext uri="{FF2B5EF4-FFF2-40B4-BE49-F238E27FC236}">
                <a16:creationId xmlns:a16="http://schemas.microsoft.com/office/drawing/2014/main" id="{01005CAC-5F35-FDEE-6F07-C28B545FC08F}"/>
              </a:ext>
            </a:extLst>
          </p:cNvPr>
          <p:cNvSpPr/>
          <p:nvPr/>
        </p:nvSpPr>
        <p:spPr>
          <a:xfrm>
            <a:off x="-4059420" y="-1025308"/>
            <a:ext cx="11071948" cy="11029895"/>
          </a:xfrm>
          <a:prstGeom prst="flowChartConnector">
            <a:avLst/>
          </a:prstGeom>
          <a:solidFill>
            <a:srgbClr val="506D9F"/>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3327111" y="1674551"/>
            <a:ext cx="6069587" cy="886732"/>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p:txBody>
      </p:sp>
      <p:sp>
        <p:nvSpPr>
          <p:cNvPr id="42" name="Rectangle 41">
            <a:extLst>
              <a:ext uri="{FF2B5EF4-FFF2-40B4-BE49-F238E27FC236}">
                <a16:creationId xmlns:a16="http://schemas.microsoft.com/office/drawing/2014/main" id="{55E398F8-86D0-4F8D-8D48-F1534B126EB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object 6">
            <a:extLst>
              <a:ext uri="{FF2B5EF4-FFF2-40B4-BE49-F238E27FC236}">
                <a16:creationId xmlns:a16="http://schemas.microsoft.com/office/drawing/2014/main" id="{68BAA6E0-67FB-42CB-9EFB-C977AFC5AB7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Communicate:</a:t>
            </a:r>
          </a:p>
        </p:txBody>
      </p:sp>
      <p:sp>
        <p:nvSpPr>
          <p:cNvPr id="44" name="Rectangle: Folded Corner 43">
            <a:extLst>
              <a:ext uri="{FF2B5EF4-FFF2-40B4-BE49-F238E27FC236}">
                <a16:creationId xmlns:a16="http://schemas.microsoft.com/office/drawing/2014/main" id="{B33509AA-7127-422E-AF11-45E1F16C8961}"/>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Update MS Teams status</a:t>
            </a:r>
          </a:p>
        </p:txBody>
      </p:sp>
      <p:sp>
        <p:nvSpPr>
          <p:cNvPr id="45" name="object 2">
            <a:extLst>
              <a:ext uri="{FF2B5EF4-FFF2-40B4-BE49-F238E27FC236}">
                <a16:creationId xmlns:a16="http://schemas.microsoft.com/office/drawing/2014/main" id="{312553F5-7335-4AC7-9233-33EF707CEEA7}"/>
              </a:ext>
            </a:extLst>
          </p:cNvPr>
          <p:cNvSpPr txBox="1"/>
          <p:nvPr/>
        </p:nvSpPr>
        <p:spPr>
          <a:xfrm>
            <a:off x="7218278" y="199606"/>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Communicate working hours:</a:t>
            </a:r>
          </a:p>
        </p:txBody>
      </p:sp>
      <p:sp>
        <p:nvSpPr>
          <p:cNvPr id="46" name="object 2">
            <a:extLst>
              <a:ext uri="{FF2B5EF4-FFF2-40B4-BE49-F238E27FC236}">
                <a16:creationId xmlns:a16="http://schemas.microsoft.com/office/drawing/2014/main" id="{96606663-798B-43FD-B066-FF89904A9F23}"/>
              </a:ext>
            </a:extLst>
          </p:cNvPr>
          <p:cNvSpPr txBox="1"/>
          <p:nvPr/>
        </p:nvSpPr>
        <p:spPr>
          <a:xfrm>
            <a:off x="7195824" y="4631804"/>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Protect focus time:</a:t>
            </a:r>
          </a:p>
        </p:txBody>
      </p:sp>
      <p:sp>
        <p:nvSpPr>
          <p:cNvPr id="47" name="Rectangle: Folded Corner 46">
            <a:extLst>
              <a:ext uri="{FF2B5EF4-FFF2-40B4-BE49-F238E27FC236}">
                <a16:creationId xmlns:a16="http://schemas.microsoft.com/office/drawing/2014/main" id="{F631E11E-F20D-4CCA-9D2C-D8EC9FC0786C}"/>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8" name="Rectangle: Folded Corner 47">
            <a:extLst>
              <a:ext uri="{FF2B5EF4-FFF2-40B4-BE49-F238E27FC236}">
                <a16:creationId xmlns:a16="http://schemas.microsoft.com/office/drawing/2014/main" id="{534780FF-29AC-4F7D-8629-B47DA3B8367F}"/>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9" name="Rectangle: Folded Corner 48">
            <a:extLst>
              <a:ext uri="{FF2B5EF4-FFF2-40B4-BE49-F238E27FC236}">
                <a16:creationId xmlns:a16="http://schemas.microsoft.com/office/drawing/2014/main" id="{6216336A-C660-42B4-9EE7-65FAE2643D30}"/>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0" name="Rectangle: Folded Corner 49">
            <a:extLst>
              <a:ext uri="{FF2B5EF4-FFF2-40B4-BE49-F238E27FC236}">
                <a16:creationId xmlns:a16="http://schemas.microsoft.com/office/drawing/2014/main" id="{AE685661-4960-458D-9AF6-7982C7D57D85}"/>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Set up a shared team calendar</a:t>
            </a:r>
          </a:p>
        </p:txBody>
      </p:sp>
      <p:sp>
        <p:nvSpPr>
          <p:cNvPr id="51" name="Rectangle: Folded Corner 50">
            <a:extLst>
              <a:ext uri="{FF2B5EF4-FFF2-40B4-BE49-F238E27FC236}">
                <a16:creationId xmlns:a16="http://schemas.microsoft.com/office/drawing/2014/main" id="{B93C5B96-1077-40FC-AEBF-E282A36DB755}"/>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2" name="Rectangle: Folded Corner 51">
            <a:extLst>
              <a:ext uri="{FF2B5EF4-FFF2-40B4-BE49-F238E27FC236}">
                <a16:creationId xmlns:a16="http://schemas.microsoft.com/office/drawing/2014/main" id="{EBE4F61C-1C3D-49E5-83CF-A3A806879B6A}"/>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3" name="Rectangle: Folded Corner 52">
            <a:extLst>
              <a:ext uri="{FF2B5EF4-FFF2-40B4-BE49-F238E27FC236}">
                <a16:creationId xmlns:a16="http://schemas.microsoft.com/office/drawing/2014/main" id="{6AFE078A-4C12-47BA-BC65-9DFC8EDA3C16}"/>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4" name="Rectangle: Folded Corner 53">
            <a:extLst>
              <a:ext uri="{FF2B5EF4-FFF2-40B4-BE49-F238E27FC236}">
                <a16:creationId xmlns:a16="http://schemas.microsoft.com/office/drawing/2014/main" id="{0740510B-1694-4B42-96DF-93C83C3F81D6}"/>
              </a:ext>
            </a:extLst>
          </p:cNvPr>
          <p:cNvSpPr/>
          <p:nvPr/>
        </p:nvSpPr>
        <p:spPr>
          <a:xfrm>
            <a:off x="7179160" y="494991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Set MS Teams status to ‘Do not disturb’</a:t>
            </a:r>
          </a:p>
        </p:txBody>
      </p:sp>
      <p:sp>
        <p:nvSpPr>
          <p:cNvPr id="55" name="Rectangle: Folded Corner 54">
            <a:extLst>
              <a:ext uri="{FF2B5EF4-FFF2-40B4-BE49-F238E27FC236}">
                <a16:creationId xmlns:a16="http://schemas.microsoft.com/office/drawing/2014/main" id="{E812907E-0F76-4407-858C-E7363261249C}"/>
              </a:ext>
            </a:extLst>
          </p:cNvPr>
          <p:cNvSpPr/>
          <p:nvPr/>
        </p:nvSpPr>
        <p:spPr>
          <a:xfrm>
            <a:off x="941157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6" name="Rectangle: Folded Corner 55">
            <a:extLst>
              <a:ext uri="{FF2B5EF4-FFF2-40B4-BE49-F238E27FC236}">
                <a16:creationId xmlns:a16="http://schemas.microsoft.com/office/drawing/2014/main" id="{F5C0B591-635F-4985-BDE1-D763F7762499}"/>
              </a:ext>
            </a:extLst>
          </p:cNvPr>
          <p:cNvSpPr/>
          <p:nvPr/>
        </p:nvSpPr>
        <p:spPr>
          <a:xfrm>
            <a:off x="11638144"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7" name="Rectangle: Folded Corner 56">
            <a:extLst>
              <a:ext uri="{FF2B5EF4-FFF2-40B4-BE49-F238E27FC236}">
                <a16:creationId xmlns:a16="http://schemas.microsoft.com/office/drawing/2014/main" id="{529B9BFB-75C6-48D7-AD6F-8F4A3894980F}"/>
              </a:ext>
            </a:extLst>
          </p:cNvPr>
          <p:cNvSpPr/>
          <p:nvPr/>
        </p:nvSpPr>
        <p:spPr>
          <a:xfrm>
            <a:off x="13864709" y="494991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8" name="Rectangle: Folded Corner 57">
            <a:extLst>
              <a:ext uri="{FF2B5EF4-FFF2-40B4-BE49-F238E27FC236}">
                <a16:creationId xmlns:a16="http://schemas.microsoft.com/office/drawing/2014/main" id="{E61569CC-2B8A-4F6E-9808-283601521D44}"/>
              </a:ext>
            </a:extLst>
          </p:cNvPr>
          <p:cNvSpPr/>
          <p:nvPr/>
        </p:nvSpPr>
        <p:spPr>
          <a:xfrm>
            <a:off x="715419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Block off focus time in my calendar</a:t>
            </a:r>
          </a:p>
        </p:txBody>
      </p:sp>
      <p:sp>
        <p:nvSpPr>
          <p:cNvPr id="59" name="Rectangle: Folded Corner 58">
            <a:extLst>
              <a:ext uri="{FF2B5EF4-FFF2-40B4-BE49-F238E27FC236}">
                <a16:creationId xmlns:a16="http://schemas.microsoft.com/office/drawing/2014/main" id="{3630E708-15F5-43E2-BCF6-9240A85A6EA6}"/>
              </a:ext>
            </a:extLst>
          </p:cNvPr>
          <p:cNvSpPr/>
          <p:nvPr/>
        </p:nvSpPr>
        <p:spPr>
          <a:xfrm>
            <a:off x="9380762"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60" name="Rectangle: Folded Corner 59">
            <a:extLst>
              <a:ext uri="{FF2B5EF4-FFF2-40B4-BE49-F238E27FC236}">
                <a16:creationId xmlns:a16="http://schemas.microsoft.com/office/drawing/2014/main" id="{B09AA9AD-4C4F-458C-B354-A16707B88ECC}"/>
              </a:ext>
            </a:extLst>
          </p:cNvPr>
          <p:cNvSpPr/>
          <p:nvPr/>
        </p:nvSpPr>
        <p:spPr>
          <a:xfrm>
            <a:off x="11607327" y="689676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61" name="Rectangle: Folded Corner 60">
            <a:extLst>
              <a:ext uri="{FF2B5EF4-FFF2-40B4-BE49-F238E27FC236}">
                <a16:creationId xmlns:a16="http://schemas.microsoft.com/office/drawing/2014/main" id="{00D07B4C-975C-494F-A78C-528E29C15827}"/>
              </a:ext>
            </a:extLst>
          </p:cNvPr>
          <p:cNvSpPr/>
          <p:nvPr/>
        </p:nvSpPr>
        <p:spPr>
          <a:xfrm>
            <a:off x="13864709" y="692064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5" name="object 2">
            <a:extLst>
              <a:ext uri="{FF2B5EF4-FFF2-40B4-BE49-F238E27FC236}">
                <a16:creationId xmlns:a16="http://schemas.microsoft.com/office/drawing/2014/main" id="{4B279B02-FB51-469B-922E-E7627067987E}"/>
              </a:ext>
            </a:extLst>
          </p:cNvPr>
          <p:cNvSpPr txBox="1"/>
          <p:nvPr/>
        </p:nvSpPr>
        <p:spPr>
          <a:xfrm>
            <a:off x="614948" y="1548995"/>
            <a:ext cx="5609389" cy="3861456"/>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How will we communicate our working hours? How will we protect focus time?</a:t>
            </a:r>
          </a:p>
        </p:txBody>
      </p:sp>
    </p:spTree>
    <p:extLst>
      <p:ext uri="{BB962C8B-B14F-4D97-AF65-F5344CB8AC3E}">
        <p14:creationId xmlns:p14="http://schemas.microsoft.com/office/powerpoint/2010/main" val="316223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2">
            <a:extLst>
              <a:ext uri="{FF2B5EF4-FFF2-40B4-BE49-F238E27FC236}">
                <a16:creationId xmlns:a16="http://schemas.microsoft.com/office/drawing/2014/main" id="{01005CAC-5F35-FDEE-6F07-C28B545FC08F}"/>
              </a:ext>
            </a:extLst>
          </p:cNvPr>
          <p:cNvSpPr/>
          <p:nvPr/>
        </p:nvSpPr>
        <p:spPr>
          <a:xfrm>
            <a:off x="-4059420" y="-1025308"/>
            <a:ext cx="11071948" cy="11029895"/>
          </a:xfrm>
          <a:prstGeom prst="flowChartConnector">
            <a:avLst/>
          </a:prstGeom>
          <a:solidFill>
            <a:srgbClr val="506D9F"/>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3327111" y="1674551"/>
            <a:ext cx="6069587" cy="886732"/>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p:txBody>
      </p:sp>
      <p:sp>
        <p:nvSpPr>
          <p:cNvPr id="42" name="Rectangle 41">
            <a:extLst>
              <a:ext uri="{FF2B5EF4-FFF2-40B4-BE49-F238E27FC236}">
                <a16:creationId xmlns:a16="http://schemas.microsoft.com/office/drawing/2014/main" id="{55E398F8-86D0-4F8D-8D48-F1534B126EB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object 6">
            <a:extLst>
              <a:ext uri="{FF2B5EF4-FFF2-40B4-BE49-F238E27FC236}">
                <a16:creationId xmlns:a16="http://schemas.microsoft.com/office/drawing/2014/main" id="{68BAA6E0-67FB-42CB-9EFB-C977AFC5AB7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Communicate:</a:t>
            </a:r>
          </a:p>
        </p:txBody>
      </p:sp>
      <p:sp>
        <p:nvSpPr>
          <p:cNvPr id="26" name="Rectangle: Folded Corner 25">
            <a:extLst>
              <a:ext uri="{FF2B5EF4-FFF2-40B4-BE49-F238E27FC236}">
                <a16:creationId xmlns:a16="http://schemas.microsoft.com/office/drawing/2014/main" id="{BA159830-6D43-468E-BF30-A5003200A82E}"/>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No multitasking</a:t>
            </a:r>
          </a:p>
        </p:txBody>
      </p:sp>
      <p:sp>
        <p:nvSpPr>
          <p:cNvPr id="27" name="Rectangle: Folded Corner 26">
            <a:extLst>
              <a:ext uri="{FF2B5EF4-FFF2-40B4-BE49-F238E27FC236}">
                <a16:creationId xmlns:a16="http://schemas.microsoft.com/office/drawing/2014/main" id="{98A7DFFA-7199-4336-B9B5-3CCB9DD64CAE}"/>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3E04FF27-7145-4BE6-9BD6-67A2BCDB7F82}"/>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5B26FB1F-7A5B-4CA4-9A5C-7030430A6E40}"/>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603EFE69-278C-4404-89B2-73FF5139C86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dirty="0">
                <a:solidFill>
                  <a:srgbClr val="00274E"/>
                </a:solidFill>
              </a:rPr>
              <a:t>EXAMPLE:</a:t>
            </a:r>
          </a:p>
          <a:p>
            <a:pPr algn="ctr" defTabSz="1015891">
              <a:defRPr/>
            </a:pPr>
            <a:r>
              <a:rPr lang="en-US" dirty="0">
                <a:solidFill>
                  <a:srgbClr val="00274E"/>
                </a:solidFill>
              </a:rPr>
              <a:t>Make time at the beginning of the meeting to review pre-read materials</a:t>
            </a:r>
          </a:p>
        </p:txBody>
      </p:sp>
      <p:sp>
        <p:nvSpPr>
          <p:cNvPr id="31" name="Rectangle: Folded Corner 30">
            <a:extLst>
              <a:ext uri="{FF2B5EF4-FFF2-40B4-BE49-F238E27FC236}">
                <a16:creationId xmlns:a16="http://schemas.microsoft.com/office/drawing/2014/main" id="{41D89000-A3FD-456F-9A83-49CDB4EED218}"/>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F183CBDD-F325-4481-A7C6-1F5A5B9B22BF}"/>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Rectangle: Folded Corner 32">
            <a:extLst>
              <a:ext uri="{FF2B5EF4-FFF2-40B4-BE49-F238E27FC236}">
                <a16:creationId xmlns:a16="http://schemas.microsoft.com/office/drawing/2014/main" id="{4CCB36A2-0486-4F69-AF00-F6B2A4ED8D2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4" name="Rectangle: Folded Corner 33">
            <a:extLst>
              <a:ext uri="{FF2B5EF4-FFF2-40B4-BE49-F238E27FC236}">
                <a16:creationId xmlns:a16="http://schemas.microsoft.com/office/drawing/2014/main" id="{C30A7DF0-D5CE-4E9A-AA64-9B4D9C516F0B}"/>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Video on for hybrid/virtual  meetings</a:t>
            </a:r>
          </a:p>
        </p:txBody>
      </p:sp>
      <p:sp>
        <p:nvSpPr>
          <p:cNvPr id="35" name="Rectangle: Folded Corner 34">
            <a:extLst>
              <a:ext uri="{FF2B5EF4-FFF2-40B4-BE49-F238E27FC236}">
                <a16:creationId xmlns:a16="http://schemas.microsoft.com/office/drawing/2014/main" id="{3BE29AB5-6B8C-4A3B-925F-FA7876574E2A}"/>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6" name="Rectangle: Folded Corner 35">
            <a:extLst>
              <a:ext uri="{FF2B5EF4-FFF2-40B4-BE49-F238E27FC236}">
                <a16:creationId xmlns:a16="http://schemas.microsoft.com/office/drawing/2014/main" id="{B518C8E4-8670-4BE9-9DB2-40210B1D7BE0}"/>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7" name="Rectangle: Folded Corner 36">
            <a:extLst>
              <a:ext uri="{FF2B5EF4-FFF2-40B4-BE49-F238E27FC236}">
                <a16:creationId xmlns:a16="http://schemas.microsoft.com/office/drawing/2014/main" id="{B8B4475B-AA96-4080-A611-6EB6C666A0E6}"/>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8" name="Rectangle: Folded Corner 37">
            <a:extLst>
              <a:ext uri="{FF2B5EF4-FFF2-40B4-BE49-F238E27FC236}">
                <a16:creationId xmlns:a16="http://schemas.microsoft.com/office/drawing/2014/main" id="{E5BEAFC9-9E2F-4D80-88E4-E39099932618}"/>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9" name="Rectangle: Folded Corner 38">
            <a:extLst>
              <a:ext uri="{FF2B5EF4-FFF2-40B4-BE49-F238E27FC236}">
                <a16:creationId xmlns:a16="http://schemas.microsoft.com/office/drawing/2014/main" id="{3A52DC42-3BB4-4C46-8060-33E547A44CF2}"/>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0" name="Rectangle: Folded Corner 39">
            <a:extLst>
              <a:ext uri="{FF2B5EF4-FFF2-40B4-BE49-F238E27FC236}">
                <a16:creationId xmlns:a16="http://schemas.microsoft.com/office/drawing/2014/main" id="{8BD9EEC6-894A-4077-8899-DA131859D09C}"/>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1" name="Rectangle: Folded Corner 40">
            <a:extLst>
              <a:ext uri="{FF2B5EF4-FFF2-40B4-BE49-F238E27FC236}">
                <a16:creationId xmlns:a16="http://schemas.microsoft.com/office/drawing/2014/main" id="{AED4E8F7-3DC6-40BD-B6ED-9D2E1D6E2F30}"/>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3" name="object 2">
            <a:extLst>
              <a:ext uri="{FF2B5EF4-FFF2-40B4-BE49-F238E27FC236}">
                <a16:creationId xmlns:a16="http://schemas.microsoft.com/office/drawing/2014/main" id="{B4AF3B87-A7E3-4C79-99EE-91601E7D7C3E}"/>
              </a:ext>
            </a:extLst>
          </p:cNvPr>
          <p:cNvSpPr txBox="1"/>
          <p:nvPr/>
        </p:nvSpPr>
        <p:spPr>
          <a:xfrm>
            <a:off x="614948" y="1548995"/>
            <a:ext cx="5609389" cy="4630897"/>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meeting ‘hygiene’ practices do we want to adopt to make our meetings more effective and more engaging? </a:t>
            </a:r>
          </a:p>
        </p:txBody>
      </p:sp>
    </p:spTree>
    <p:extLst>
      <p:ext uri="{BB962C8B-B14F-4D97-AF65-F5344CB8AC3E}">
        <p14:creationId xmlns:p14="http://schemas.microsoft.com/office/powerpoint/2010/main" val="2350280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2">
            <a:extLst>
              <a:ext uri="{FF2B5EF4-FFF2-40B4-BE49-F238E27FC236}">
                <a16:creationId xmlns:a16="http://schemas.microsoft.com/office/drawing/2014/main" id="{01005CAC-5F35-FDEE-6F07-C28B545FC08F}"/>
              </a:ext>
            </a:extLst>
          </p:cNvPr>
          <p:cNvSpPr/>
          <p:nvPr/>
        </p:nvSpPr>
        <p:spPr>
          <a:xfrm>
            <a:off x="-4059420" y="-1025308"/>
            <a:ext cx="11071948" cy="11029895"/>
          </a:xfrm>
          <a:prstGeom prst="flowChartConnector">
            <a:avLst/>
          </a:prstGeom>
          <a:solidFill>
            <a:srgbClr val="506D9F"/>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3327111" y="1674551"/>
            <a:ext cx="6069587" cy="886732"/>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p:txBody>
      </p:sp>
      <p:sp>
        <p:nvSpPr>
          <p:cNvPr id="42" name="Rectangle 41">
            <a:extLst>
              <a:ext uri="{FF2B5EF4-FFF2-40B4-BE49-F238E27FC236}">
                <a16:creationId xmlns:a16="http://schemas.microsoft.com/office/drawing/2014/main" id="{55E398F8-86D0-4F8D-8D48-F1534B126EB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object 6">
            <a:extLst>
              <a:ext uri="{FF2B5EF4-FFF2-40B4-BE49-F238E27FC236}">
                <a16:creationId xmlns:a16="http://schemas.microsoft.com/office/drawing/2014/main" id="{68BAA6E0-67FB-42CB-9EFB-C977AFC5AB7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Communicate:</a:t>
            </a:r>
          </a:p>
        </p:txBody>
      </p:sp>
      <p:sp>
        <p:nvSpPr>
          <p:cNvPr id="26" name="Rectangle: Folded Corner 25">
            <a:extLst>
              <a:ext uri="{FF2B5EF4-FFF2-40B4-BE49-F238E27FC236}">
                <a16:creationId xmlns:a16="http://schemas.microsoft.com/office/drawing/2014/main" id="{BA159830-6D43-468E-BF30-A5003200A82E}"/>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In-person team meetings</a:t>
            </a:r>
          </a:p>
        </p:txBody>
      </p:sp>
      <p:sp>
        <p:nvSpPr>
          <p:cNvPr id="27" name="Rectangle: Folded Corner 26">
            <a:extLst>
              <a:ext uri="{FF2B5EF4-FFF2-40B4-BE49-F238E27FC236}">
                <a16:creationId xmlns:a16="http://schemas.microsoft.com/office/drawing/2014/main" id="{98A7DFFA-7199-4336-B9B5-3CCB9DD64CAE}"/>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3E04FF27-7145-4BE6-9BD6-67A2BCDB7F82}"/>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5B26FB1F-7A5B-4CA4-9A5C-7030430A6E40}"/>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603EFE69-278C-4404-89B2-73FF5139C86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dirty="0">
                <a:solidFill>
                  <a:srgbClr val="00274E"/>
                </a:solidFill>
              </a:rPr>
              <a:t>EXAMPLE:</a:t>
            </a:r>
          </a:p>
          <a:p>
            <a:pPr algn="ctr" defTabSz="1015891">
              <a:defRPr/>
            </a:pPr>
            <a:r>
              <a:rPr lang="en-US" dirty="0">
                <a:solidFill>
                  <a:srgbClr val="00274E"/>
                </a:solidFill>
              </a:rPr>
              <a:t>Monthly in-person or virtual coffee hours</a:t>
            </a:r>
          </a:p>
        </p:txBody>
      </p:sp>
      <p:sp>
        <p:nvSpPr>
          <p:cNvPr id="31" name="Rectangle: Folded Corner 30">
            <a:extLst>
              <a:ext uri="{FF2B5EF4-FFF2-40B4-BE49-F238E27FC236}">
                <a16:creationId xmlns:a16="http://schemas.microsoft.com/office/drawing/2014/main" id="{41D89000-A3FD-456F-9A83-49CDB4EED218}"/>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F183CBDD-F325-4481-A7C6-1F5A5B9B22BF}"/>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Rectangle: Folded Corner 32">
            <a:extLst>
              <a:ext uri="{FF2B5EF4-FFF2-40B4-BE49-F238E27FC236}">
                <a16:creationId xmlns:a16="http://schemas.microsoft.com/office/drawing/2014/main" id="{4CCB36A2-0486-4F69-AF00-F6B2A4ED8D2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4" name="Rectangle: Folded Corner 33">
            <a:extLst>
              <a:ext uri="{FF2B5EF4-FFF2-40B4-BE49-F238E27FC236}">
                <a16:creationId xmlns:a16="http://schemas.microsoft.com/office/drawing/2014/main" id="{C30A7DF0-D5CE-4E9A-AA64-9B4D9C516F0B}"/>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Plan to eat lunch together when onsite</a:t>
            </a:r>
          </a:p>
        </p:txBody>
      </p:sp>
      <p:sp>
        <p:nvSpPr>
          <p:cNvPr id="35" name="Rectangle: Folded Corner 34">
            <a:extLst>
              <a:ext uri="{FF2B5EF4-FFF2-40B4-BE49-F238E27FC236}">
                <a16:creationId xmlns:a16="http://schemas.microsoft.com/office/drawing/2014/main" id="{3BE29AB5-6B8C-4A3B-925F-FA7876574E2A}"/>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6" name="Rectangle: Folded Corner 35">
            <a:extLst>
              <a:ext uri="{FF2B5EF4-FFF2-40B4-BE49-F238E27FC236}">
                <a16:creationId xmlns:a16="http://schemas.microsoft.com/office/drawing/2014/main" id="{B518C8E4-8670-4BE9-9DB2-40210B1D7BE0}"/>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7" name="Rectangle: Folded Corner 36">
            <a:extLst>
              <a:ext uri="{FF2B5EF4-FFF2-40B4-BE49-F238E27FC236}">
                <a16:creationId xmlns:a16="http://schemas.microsoft.com/office/drawing/2014/main" id="{B8B4475B-AA96-4080-A611-6EB6C666A0E6}"/>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8" name="Rectangle: Folded Corner 37">
            <a:extLst>
              <a:ext uri="{FF2B5EF4-FFF2-40B4-BE49-F238E27FC236}">
                <a16:creationId xmlns:a16="http://schemas.microsoft.com/office/drawing/2014/main" id="{E5BEAFC9-9E2F-4D80-88E4-E39099932618}"/>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9" name="Rectangle: Folded Corner 38">
            <a:extLst>
              <a:ext uri="{FF2B5EF4-FFF2-40B4-BE49-F238E27FC236}">
                <a16:creationId xmlns:a16="http://schemas.microsoft.com/office/drawing/2014/main" id="{3A52DC42-3BB4-4C46-8060-33E547A44CF2}"/>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0" name="Rectangle: Folded Corner 39">
            <a:extLst>
              <a:ext uri="{FF2B5EF4-FFF2-40B4-BE49-F238E27FC236}">
                <a16:creationId xmlns:a16="http://schemas.microsoft.com/office/drawing/2014/main" id="{8BD9EEC6-894A-4077-8899-DA131859D09C}"/>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1" name="Rectangle: Folded Corner 40">
            <a:extLst>
              <a:ext uri="{FF2B5EF4-FFF2-40B4-BE49-F238E27FC236}">
                <a16:creationId xmlns:a16="http://schemas.microsoft.com/office/drawing/2014/main" id="{AED4E8F7-3DC6-40BD-B6ED-9D2E1D6E2F30}"/>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3" name="object 2">
            <a:extLst>
              <a:ext uri="{FF2B5EF4-FFF2-40B4-BE49-F238E27FC236}">
                <a16:creationId xmlns:a16="http://schemas.microsoft.com/office/drawing/2014/main" id="{CDFDC57E-7CB4-460B-9B64-77DF03D53427}"/>
              </a:ext>
            </a:extLst>
          </p:cNvPr>
          <p:cNvSpPr txBox="1"/>
          <p:nvPr/>
        </p:nvSpPr>
        <p:spPr>
          <a:xfrm>
            <a:off x="614948" y="1548995"/>
            <a:ext cx="5609389" cy="4630897"/>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How do we want to invest in team culture, team building activities, and informal ways to connect as a team?</a:t>
            </a:r>
          </a:p>
        </p:txBody>
      </p:sp>
    </p:spTree>
    <p:extLst>
      <p:ext uri="{BB962C8B-B14F-4D97-AF65-F5344CB8AC3E}">
        <p14:creationId xmlns:p14="http://schemas.microsoft.com/office/powerpoint/2010/main" val="2367045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E8D98B58-CE86-4C29-949C-917A0C45C00B}"/>
              </a:ext>
            </a:extLst>
          </p:cNvPr>
          <p:cNvSpPr/>
          <p:nvPr/>
        </p:nvSpPr>
        <p:spPr>
          <a:xfrm>
            <a:off x="2434079" y="0"/>
            <a:ext cx="11387843" cy="9143999"/>
          </a:xfrm>
          <a:prstGeom prst="ellipse">
            <a:avLst/>
          </a:prstGeom>
          <a:solidFill>
            <a:srgbClr val="506D9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6096"/>
            <a:endParaRPr lang="en-US" sz="1600" dirty="0">
              <a:solidFill>
                <a:srgbClr val="FF3DA8"/>
              </a:solidFill>
              <a:latin typeface="Calibri" panose="020F0502020204030204"/>
            </a:endParaRPr>
          </a:p>
        </p:txBody>
      </p:sp>
      <p:sp>
        <p:nvSpPr>
          <p:cNvPr id="3" name="object 2">
            <a:extLst>
              <a:ext uri="{FF2B5EF4-FFF2-40B4-BE49-F238E27FC236}">
                <a16:creationId xmlns:a16="http://schemas.microsoft.com/office/drawing/2014/main" id="{B1E27DD3-408B-4E48-A1A2-5EC3043C96AA}"/>
              </a:ext>
            </a:extLst>
          </p:cNvPr>
          <p:cNvSpPr txBox="1"/>
          <p:nvPr/>
        </p:nvSpPr>
        <p:spPr>
          <a:xfrm>
            <a:off x="3181242" y="494529"/>
            <a:ext cx="9893516" cy="8154939"/>
          </a:xfrm>
          <a:prstGeom prst="rect">
            <a:avLst/>
          </a:prstGeom>
        </p:spPr>
        <p:txBody>
          <a:bodyPr vert="horz" wrap="square" lIns="0" tIns="14111" rIns="0" bIns="0" rtlCol="0" anchor="t">
            <a:spAutoFit/>
          </a:bodyPr>
          <a:lstStyle/>
          <a:p>
            <a:pPr marL="14113" marR="57156" algn="ctr" defTabSz="1016096">
              <a:spcAft>
                <a:spcPts val="600"/>
              </a:spcAft>
              <a:tabLst>
                <a:tab pos="268136" algn="l"/>
              </a:tabLst>
              <a:defRPr/>
            </a:pPr>
            <a:r>
              <a:rPr lang="en-US" sz="3600" spc="165" dirty="0">
                <a:solidFill>
                  <a:schemeClr val="bg1"/>
                </a:solidFill>
                <a:latin typeface="Book Antiqua"/>
              </a:rPr>
              <a:t>Agenda (X mins)*</a:t>
            </a:r>
          </a:p>
          <a:p>
            <a:pPr marL="14113" marR="57156" algn="ctr" defTabSz="1016096">
              <a:tabLst>
                <a:tab pos="268136" algn="l"/>
              </a:tabLst>
              <a:defRPr/>
            </a:pPr>
            <a:r>
              <a:rPr lang="en-US" sz="2400" b="1" dirty="0">
                <a:solidFill>
                  <a:schemeClr val="bg1"/>
                </a:solidFill>
              </a:rPr>
              <a:t>INTROS &amp; WARM-UP (X mins) </a:t>
            </a:r>
          </a:p>
          <a:p>
            <a:pPr algn="ctr" defTabSz="1016096"/>
            <a:r>
              <a:rPr lang="en-US" sz="2800" dirty="0">
                <a:solidFill>
                  <a:schemeClr val="bg1"/>
                </a:solidFill>
              </a:rPr>
              <a:t>Activity 1</a:t>
            </a:r>
          </a:p>
          <a:p>
            <a:pPr algn="ctr" defTabSz="1016096"/>
            <a:r>
              <a:rPr lang="en-US" sz="2800" dirty="0">
                <a:solidFill>
                  <a:schemeClr val="bg1"/>
                </a:solidFill>
              </a:rPr>
              <a:t>Activity 2</a:t>
            </a:r>
          </a:p>
          <a:p>
            <a:pPr algn="ctr" defTabSz="1016096"/>
            <a:r>
              <a:rPr lang="en-US" sz="2800" dirty="0">
                <a:solidFill>
                  <a:schemeClr val="bg1"/>
                </a:solidFill>
              </a:rPr>
              <a:t>Activity 3</a:t>
            </a:r>
          </a:p>
          <a:p>
            <a:pPr algn="ctr" defTabSz="1016096">
              <a:buFont typeface="Arial" panose="020B0604020202020204" pitchFamily="34" charset="0"/>
              <a:buChar char="•"/>
            </a:pPr>
            <a:endParaRPr lang="en-US" sz="2400" dirty="0">
              <a:solidFill>
                <a:schemeClr val="bg1"/>
              </a:solidFill>
            </a:endParaRPr>
          </a:p>
          <a:p>
            <a:pPr algn="ctr" defTabSz="1016096"/>
            <a:r>
              <a:rPr lang="en-US" sz="2400" b="1" dirty="0">
                <a:solidFill>
                  <a:schemeClr val="bg1"/>
                </a:solidFill>
              </a:rPr>
              <a:t>HYBRID TEAM NORM GENERATION (X mins) </a:t>
            </a:r>
            <a:br>
              <a:rPr lang="en-US" sz="3200" b="1" dirty="0">
                <a:solidFill>
                  <a:schemeClr val="bg1"/>
                </a:solidFill>
              </a:rPr>
            </a:br>
            <a:r>
              <a:rPr lang="en-US" sz="2800" dirty="0">
                <a:solidFill>
                  <a:schemeClr val="bg1"/>
                </a:solidFill>
              </a:rPr>
              <a:t>Discussion question 1</a:t>
            </a:r>
          </a:p>
          <a:p>
            <a:pPr algn="ctr" defTabSz="1016096"/>
            <a:r>
              <a:rPr lang="en-US" sz="2800" dirty="0">
                <a:solidFill>
                  <a:schemeClr val="bg1"/>
                </a:solidFill>
              </a:rPr>
              <a:t>Discussion question 2</a:t>
            </a:r>
          </a:p>
          <a:p>
            <a:pPr algn="ctr" defTabSz="1016096"/>
            <a:r>
              <a:rPr lang="en-US" sz="2800" dirty="0">
                <a:solidFill>
                  <a:schemeClr val="bg1"/>
                </a:solidFill>
              </a:rPr>
              <a:t>Discussion question 3</a:t>
            </a:r>
          </a:p>
          <a:p>
            <a:pPr algn="ctr" defTabSz="1016096"/>
            <a:endParaRPr lang="en-US" sz="2400" b="1" dirty="0">
              <a:solidFill>
                <a:schemeClr val="bg1"/>
              </a:solidFill>
            </a:endParaRPr>
          </a:p>
          <a:p>
            <a:pPr algn="ctr" defTabSz="1016096"/>
            <a:r>
              <a:rPr lang="en-US" sz="2800" b="1" dirty="0">
                <a:solidFill>
                  <a:schemeClr val="bg1"/>
                </a:solidFill>
              </a:rPr>
              <a:t>BREAK (X mins) </a:t>
            </a:r>
          </a:p>
          <a:p>
            <a:pPr algn="ctr" defTabSz="1016096"/>
            <a:endParaRPr lang="en-US" sz="2400" b="1" dirty="0">
              <a:solidFill>
                <a:schemeClr val="bg1"/>
              </a:solidFill>
            </a:endParaRPr>
          </a:p>
          <a:p>
            <a:pPr algn="ctr" defTabSz="1016096"/>
            <a:r>
              <a:rPr lang="en-US" sz="2800" b="1" dirty="0">
                <a:solidFill>
                  <a:schemeClr val="bg1"/>
                </a:solidFill>
              </a:rPr>
              <a:t>HYBRID NORMS CHECKLIST (X mins)</a:t>
            </a:r>
            <a:br>
              <a:rPr lang="en-US" sz="3200" b="1" dirty="0">
                <a:solidFill>
                  <a:schemeClr val="bg1"/>
                </a:solidFill>
              </a:rPr>
            </a:br>
            <a:r>
              <a:rPr lang="en-US" sz="2800" dirty="0">
                <a:solidFill>
                  <a:schemeClr val="bg1"/>
                </a:solidFill>
              </a:rPr>
              <a:t>Complete Team Norms Checklist</a:t>
            </a:r>
          </a:p>
          <a:p>
            <a:pPr algn="ctr" defTabSz="1016096"/>
            <a:endParaRPr lang="en-US" sz="2400" u="sng" dirty="0">
              <a:solidFill>
                <a:schemeClr val="bg1"/>
              </a:solidFill>
            </a:endParaRPr>
          </a:p>
          <a:p>
            <a:pPr algn="ctr" defTabSz="1016096"/>
            <a:r>
              <a:rPr lang="en-US" sz="2800" b="1" dirty="0">
                <a:solidFill>
                  <a:schemeClr val="bg1"/>
                </a:solidFill>
              </a:rPr>
              <a:t>WRAP-UP (X mins)</a:t>
            </a:r>
          </a:p>
          <a:p>
            <a:pPr algn="ctr" defTabSz="1016096">
              <a:defRPr/>
            </a:pPr>
            <a:r>
              <a:rPr lang="en-US" sz="2800" dirty="0">
                <a:solidFill>
                  <a:schemeClr val="bg1"/>
                </a:solidFill>
              </a:rPr>
              <a:t>Set date to check-in and</a:t>
            </a:r>
          </a:p>
          <a:p>
            <a:pPr algn="ctr" defTabSz="1016096">
              <a:defRPr/>
            </a:pPr>
            <a:r>
              <a:rPr lang="en-US" sz="2800" dirty="0">
                <a:solidFill>
                  <a:schemeClr val="bg1"/>
                </a:solidFill>
              </a:rPr>
              <a:t>share feedback</a:t>
            </a:r>
          </a:p>
        </p:txBody>
      </p:sp>
      <p:sp>
        <p:nvSpPr>
          <p:cNvPr id="4" name="Star: 10 Points 3">
            <a:extLst>
              <a:ext uri="{FF2B5EF4-FFF2-40B4-BE49-F238E27FC236}">
                <a16:creationId xmlns:a16="http://schemas.microsoft.com/office/drawing/2014/main" id="{752410D7-F3A9-4AC6-8308-D16D836DC80D}"/>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your approach!</a:t>
            </a:r>
            <a:endParaRPr lang="en-CA" sz="4000" dirty="0"/>
          </a:p>
        </p:txBody>
      </p:sp>
    </p:spTree>
    <p:extLst>
      <p:ext uri="{BB962C8B-B14F-4D97-AF65-F5344CB8AC3E}">
        <p14:creationId xmlns:p14="http://schemas.microsoft.com/office/powerpoint/2010/main" val="2496465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object 2">
            <a:extLst>
              <a:ext uri="{FF2B5EF4-FFF2-40B4-BE49-F238E27FC236}">
                <a16:creationId xmlns:a16="http://schemas.microsoft.com/office/drawing/2014/main" id="{01005CAC-5F35-FDEE-6F07-C28B545FC08F}"/>
              </a:ext>
            </a:extLst>
          </p:cNvPr>
          <p:cNvSpPr/>
          <p:nvPr/>
        </p:nvSpPr>
        <p:spPr>
          <a:xfrm>
            <a:off x="-4059420" y="-1025308"/>
            <a:ext cx="11071948" cy="11029895"/>
          </a:xfrm>
          <a:prstGeom prst="flowChartConnector">
            <a:avLst/>
          </a:prstGeom>
          <a:solidFill>
            <a:srgbClr val="506D9F"/>
          </a:solidFill>
        </p:spPr>
        <p:txBody>
          <a:bodyPr wrap="square" lIns="0" tIns="0" rIns="0" bIns="0" rtlCol="0"/>
          <a:lstStyle/>
          <a:p>
            <a:pPr defTabSz="739314"/>
            <a:endParaRPr sz="1456">
              <a:solidFill>
                <a:prstClr val="black"/>
              </a:solidFill>
              <a:latin typeface="Calibri" panose="020F0502020204030204"/>
            </a:endParaRPr>
          </a:p>
        </p:txBody>
      </p:sp>
      <p:sp>
        <p:nvSpPr>
          <p:cNvPr id="23" name="object 2">
            <a:extLst>
              <a:ext uri="{FF2B5EF4-FFF2-40B4-BE49-F238E27FC236}">
                <a16:creationId xmlns:a16="http://schemas.microsoft.com/office/drawing/2014/main" id="{73BE4B2F-8676-4827-B75A-9167020B826D}"/>
              </a:ext>
            </a:extLst>
          </p:cNvPr>
          <p:cNvSpPr txBox="1"/>
          <p:nvPr/>
        </p:nvSpPr>
        <p:spPr>
          <a:xfrm>
            <a:off x="614948" y="1548995"/>
            <a:ext cx="5609389" cy="3092014"/>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do we need to make adoption of these hybrid work norms easier? </a:t>
            </a:r>
          </a:p>
        </p:txBody>
      </p:sp>
      <p:sp>
        <p:nvSpPr>
          <p:cNvPr id="8" name="object 2">
            <a:extLst>
              <a:ext uri="{FF2B5EF4-FFF2-40B4-BE49-F238E27FC236}">
                <a16:creationId xmlns:a16="http://schemas.microsoft.com/office/drawing/2014/main" id="{3C569842-76F6-4F84-921F-3FA6BB278495}"/>
              </a:ext>
            </a:extLst>
          </p:cNvPr>
          <p:cNvSpPr txBox="1"/>
          <p:nvPr/>
        </p:nvSpPr>
        <p:spPr>
          <a:xfrm>
            <a:off x="3327111" y="1674551"/>
            <a:ext cx="6069587" cy="886732"/>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a:p>
            <a:pPr marL="14110" marR="57144" defTabSz="1015891">
              <a:spcBef>
                <a:spcPts val="112"/>
              </a:spcBef>
              <a:spcAft>
                <a:spcPts val="1332"/>
              </a:spcAft>
              <a:tabLst>
                <a:tab pos="268083" algn="l"/>
              </a:tabLst>
              <a:defRPr/>
            </a:pPr>
            <a:endParaRPr lang="en-US" sz="1112">
              <a:solidFill>
                <a:schemeClr val="bg1"/>
              </a:solidFill>
              <a:latin typeface="Trade Gothic for Nike 365 Light" panose="020B0403040303020004" pitchFamily="34" charset="77"/>
            </a:endParaRPr>
          </a:p>
        </p:txBody>
      </p:sp>
      <p:sp>
        <p:nvSpPr>
          <p:cNvPr id="42" name="Rectangle 41">
            <a:extLst>
              <a:ext uri="{FF2B5EF4-FFF2-40B4-BE49-F238E27FC236}">
                <a16:creationId xmlns:a16="http://schemas.microsoft.com/office/drawing/2014/main" id="{55E398F8-86D0-4F8D-8D48-F1534B126EB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object 6">
            <a:extLst>
              <a:ext uri="{FF2B5EF4-FFF2-40B4-BE49-F238E27FC236}">
                <a16:creationId xmlns:a16="http://schemas.microsoft.com/office/drawing/2014/main" id="{68BAA6E0-67FB-42CB-9EFB-C977AFC5AB7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Communicate:</a:t>
            </a:r>
          </a:p>
        </p:txBody>
      </p:sp>
      <p:sp>
        <p:nvSpPr>
          <p:cNvPr id="26" name="Rectangle: Folded Corner 25">
            <a:extLst>
              <a:ext uri="{FF2B5EF4-FFF2-40B4-BE49-F238E27FC236}">
                <a16:creationId xmlns:a16="http://schemas.microsoft.com/office/drawing/2014/main" id="{BA159830-6D43-468E-BF30-A5003200A82E}"/>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300" dirty="0">
                <a:solidFill>
                  <a:srgbClr val="00274E"/>
                </a:solidFill>
              </a:rPr>
              <a:t>EXAMPLE:</a:t>
            </a:r>
          </a:p>
          <a:p>
            <a:pPr algn="ctr" defTabSz="1015891">
              <a:defRPr/>
            </a:pPr>
            <a:r>
              <a:rPr lang="en-US" sz="2300" dirty="0">
                <a:solidFill>
                  <a:srgbClr val="00274E"/>
                </a:solidFill>
              </a:rPr>
              <a:t>Training on how to use MS Teams</a:t>
            </a:r>
          </a:p>
        </p:txBody>
      </p:sp>
      <p:sp>
        <p:nvSpPr>
          <p:cNvPr id="27" name="Rectangle: Folded Corner 26">
            <a:extLst>
              <a:ext uri="{FF2B5EF4-FFF2-40B4-BE49-F238E27FC236}">
                <a16:creationId xmlns:a16="http://schemas.microsoft.com/office/drawing/2014/main" id="{98A7DFFA-7199-4336-B9B5-3CCB9DD64CAE}"/>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3E04FF27-7145-4BE6-9BD6-67A2BCDB7F82}"/>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5B26FB1F-7A5B-4CA4-9A5C-7030430A6E40}"/>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603EFE69-278C-4404-89B2-73FF5139C86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More days when everyone is in the office together so coming in is “worth it”</a:t>
            </a:r>
          </a:p>
        </p:txBody>
      </p:sp>
      <p:sp>
        <p:nvSpPr>
          <p:cNvPr id="31" name="Rectangle: Folded Corner 30">
            <a:extLst>
              <a:ext uri="{FF2B5EF4-FFF2-40B4-BE49-F238E27FC236}">
                <a16:creationId xmlns:a16="http://schemas.microsoft.com/office/drawing/2014/main" id="{41D89000-A3FD-456F-9A83-49CDB4EED218}"/>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F183CBDD-F325-4481-A7C6-1F5A5B9B22BF}"/>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Rectangle: Folded Corner 32">
            <a:extLst>
              <a:ext uri="{FF2B5EF4-FFF2-40B4-BE49-F238E27FC236}">
                <a16:creationId xmlns:a16="http://schemas.microsoft.com/office/drawing/2014/main" id="{4CCB36A2-0486-4F69-AF00-F6B2A4ED8D2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4" name="Rectangle: Folded Corner 33">
            <a:extLst>
              <a:ext uri="{FF2B5EF4-FFF2-40B4-BE49-F238E27FC236}">
                <a16:creationId xmlns:a16="http://schemas.microsoft.com/office/drawing/2014/main" id="{C30A7DF0-D5CE-4E9A-AA64-9B4D9C516F0B}"/>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400" dirty="0">
              <a:solidFill>
                <a:srgbClr val="00274E"/>
              </a:solidFill>
            </a:endParaRPr>
          </a:p>
        </p:txBody>
      </p:sp>
      <p:sp>
        <p:nvSpPr>
          <p:cNvPr id="35" name="Rectangle: Folded Corner 34">
            <a:extLst>
              <a:ext uri="{FF2B5EF4-FFF2-40B4-BE49-F238E27FC236}">
                <a16:creationId xmlns:a16="http://schemas.microsoft.com/office/drawing/2014/main" id="{3BE29AB5-6B8C-4A3B-925F-FA7876574E2A}"/>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6" name="Rectangle: Folded Corner 35">
            <a:extLst>
              <a:ext uri="{FF2B5EF4-FFF2-40B4-BE49-F238E27FC236}">
                <a16:creationId xmlns:a16="http://schemas.microsoft.com/office/drawing/2014/main" id="{B518C8E4-8670-4BE9-9DB2-40210B1D7BE0}"/>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7" name="Rectangle: Folded Corner 36">
            <a:extLst>
              <a:ext uri="{FF2B5EF4-FFF2-40B4-BE49-F238E27FC236}">
                <a16:creationId xmlns:a16="http://schemas.microsoft.com/office/drawing/2014/main" id="{B8B4475B-AA96-4080-A611-6EB6C666A0E6}"/>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8" name="Rectangle: Folded Corner 37">
            <a:extLst>
              <a:ext uri="{FF2B5EF4-FFF2-40B4-BE49-F238E27FC236}">
                <a16:creationId xmlns:a16="http://schemas.microsoft.com/office/drawing/2014/main" id="{E5BEAFC9-9E2F-4D80-88E4-E39099932618}"/>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9" name="Rectangle: Folded Corner 38">
            <a:extLst>
              <a:ext uri="{FF2B5EF4-FFF2-40B4-BE49-F238E27FC236}">
                <a16:creationId xmlns:a16="http://schemas.microsoft.com/office/drawing/2014/main" id="{3A52DC42-3BB4-4C46-8060-33E547A44CF2}"/>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0" name="Rectangle: Folded Corner 39">
            <a:extLst>
              <a:ext uri="{FF2B5EF4-FFF2-40B4-BE49-F238E27FC236}">
                <a16:creationId xmlns:a16="http://schemas.microsoft.com/office/drawing/2014/main" id="{8BD9EEC6-894A-4077-8899-DA131859D09C}"/>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41" name="Rectangle: Folded Corner 40">
            <a:extLst>
              <a:ext uri="{FF2B5EF4-FFF2-40B4-BE49-F238E27FC236}">
                <a16:creationId xmlns:a16="http://schemas.microsoft.com/office/drawing/2014/main" id="{AED4E8F7-3DC6-40BD-B6ED-9D2E1D6E2F30}"/>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Tree>
    <p:extLst>
      <p:ext uri="{BB962C8B-B14F-4D97-AF65-F5344CB8AC3E}">
        <p14:creationId xmlns:p14="http://schemas.microsoft.com/office/powerpoint/2010/main" val="4117582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3C0C524-90E7-D5E9-8BDE-A4D66CD31655}"/>
              </a:ext>
            </a:extLst>
          </p:cNvPr>
          <p:cNvSpPr/>
          <p:nvPr/>
        </p:nvSpPr>
        <p:spPr>
          <a:xfrm>
            <a:off x="14241933" y="145143"/>
            <a:ext cx="1610122" cy="358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bject 2">
            <a:extLst>
              <a:ext uri="{FF2B5EF4-FFF2-40B4-BE49-F238E27FC236}">
                <a16:creationId xmlns:a16="http://schemas.microsoft.com/office/drawing/2014/main" id="{C553C596-39D8-C20A-68DB-1B6AC26B635E}"/>
              </a:ext>
            </a:extLst>
          </p:cNvPr>
          <p:cNvSpPr/>
          <p:nvPr/>
        </p:nvSpPr>
        <p:spPr>
          <a:xfrm>
            <a:off x="-4059420" y="-1025308"/>
            <a:ext cx="11071948" cy="11029895"/>
          </a:xfrm>
          <a:prstGeom prst="flowChartConnector">
            <a:avLst/>
          </a:prstGeom>
          <a:solidFill>
            <a:schemeClr val="accent1">
              <a:lumMod val="60000"/>
              <a:lumOff val="40000"/>
            </a:schemeClr>
          </a:solidFill>
        </p:spPr>
        <p:txBody>
          <a:bodyPr wrap="square" lIns="0" tIns="0" rIns="0" bIns="0" rtlCol="0"/>
          <a:lstStyle/>
          <a:p>
            <a:pPr defTabSz="739314"/>
            <a:endParaRPr sz="1456">
              <a:solidFill>
                <a:prstClr val="black"/>
              </a:solidFill>
              <a:latin typeface="Calibri" panose="020F0502020204030204"/>
            </a:endParaRPr>
          </a:p>
        </p:txBody>
      </p:sp>
      <p:sp>
        <p:nvSpPr>
          <p:cNvPr id="15" name="Rectangle 14">
            <a:extLst>
              <a:ext uri="{FF2B5EF4-FFF2-40B4-BE49-F238E27FC236}">
                <a16:creationId xmlns:a16="http://schemas.microsoft.com/office/drawing/2014/main" id="{AA2D3A4A-1871-4D37-8445-682EDF8ADD83}"/>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Folded Corner 15">
            <a:extLst>
              <a:ext uri="{FF2B5EF4-FFF2-40B4-BE49-F238E27FC236}">
                <a16:creationId xmlns:a16="http://schemas.microsoft.com/office/drawing/2014/main" id="{8E83EBCA-74A7-4EA6-B7C0-7939A465634A}"/>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900" dirty="0">
                <a:solidFill>
                  <a:srgbClr val="00274E"/>
                </a:solidFill>
              </a:rPr>
              <a:t>EXAMPLE:</a:t>
            </a:r>
          </a:p>
          <a:p>
            <a:pPr algn="ctr" defTabSz="1015891">
              <a:defRPr/>
            </a:pPr>
            <a:r>
              <a:rPr lang="en-US" sz="1900" dirty="0">
                <a:solidFill>
                  <a:srgbClr val="00274E"/>
                </a:solidFill>
              </a:rPr>
              <a:t>1 team meeting per year dedicated to revisiting our norms</a:t>
            </a:r>
          </a:p>
        </p:txBody>
      </p:sp>
      <p:sp>
        <p:nvSpPr>
          <p:cNvPr id="18" name="Rectangle: Folded Corner 17">
            <a:extLst>
              <a:ext uri="{FF2B5EF4-FFF2-40B4-BE49-F238E27FC236}">
                <a16:creationId xmlns:a16="http://schemas.microsoft.com/office/drawing/2014/main" id="{D73FB3DA-557D-422D-B4A7-2654AEBCBD97}"/>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19" name="Rectangle: Folded Corner 18">
            <a:extLst>
              <a:ext uri="{FF2B5EF4-FFF2-40B4-BE49-F238E27FC236}">
                <a16:creationId xmlns:a16="http://schemas.microsoft.com/office/drawing/2014/main" id="{A379D5D0-D9A6-412F-A0BE-6E7F00B5EB90}"/>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0" name="Rectangle: Folded Corner 19">
            <a:extLst>
              <a:ext uri="{FF2B5EF4-FFF2-40B4-BE49-F238E27FC236}">
                <a16:creationId xmlns:a16="http://schemas.microsoft.com/office/drawing/2014/main" id="{6C4434E8-43E5-4BFB-938A-5A90CC703892}"/>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1" name="Rectangle: Folded Corner 20">
            <a:extLst>
              <a:ext uri="{FF2B5EF4-FFF2-40B4-BE49-F238E27FC236}">
                <a16:creationId xmlns:a16="http://schemas.microsoft.com/office/drawing/2014/main" id="{7F3F9BC0-EA24-4C96-AA3C-35B0D703C7CF}"/>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If more than ½ the team is new since the last Discussion, we will do it again from scratch.</a:t>
            </a:r>
          </a:p>
        </p:txBody>
      </p:sp>
      <p:sp>
        <p:nvSpPr>
          <p:cNvPr id="22" name="Rectangle: Folded Corner 21">
            <a:extLst>
              <a:ext uri="{FF2B5EF4-FFF2-40B4-BE49-F238E27FC236}">
                <a16:creationId xmlns:a16="http://schemas.microsoft.com/office/drawing/2014/main" id="{35A94F54-EC7E-4102-B5D8-25AF657D2458}"/>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3" name="Rectangle: Folded Corner 22">
            <a:extLst>
              <a:ext uri="{FF2B5EF4-FFF2-40B4-BE49-F238E27FC236}">
                <a16:creationId xmlns:a16="http://schemas.microsoft.com/office/drawing/2014/main" id="{F8C05F42-1D92-4455-8514-4B68624027C4}"/>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4" name="Rectangle: Folded Corner 23">
            <a:extLst>
              <a:ext uri="{FF2B5EF4-FFF2-40B4-BE49-F238E27FC236}">
                <a16:creationId xmlns:a16="http://schemas.microsoft.com/office/drawing/2014/main" id="{68CE700E-87D9-40E8-8B8B-99A70C0F2EA6}"/>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5" name="Rectangle: Folded Corner 24">
            <a:extLst>
              <a:ext uri="{FF2B5EF4-FFF2-40B4-BE49-F238E27FC236}">
                <a16:creationId xmlns:a16="http://schemas.microsoft.com/office/drawing/2014/main" id="{D0B54F8C-BAF1-4EB1-938F-C0419D430ACA}"/>
              </a:ext>
            </a:extLst>
          </p:cNvPr>
          <p:cNvSpPr/>
          <p:nvPr/>
        </p:nvSpPr>
        <p:spPr>
          <a:xfrm>
            <a:off x="7179160" y="443695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 Anonymous team survey to gather feedback</a:t>
            </a:r>
          </a:p>
        </p:txBody>
      </p:sp>
      <p:sp>
        <p:nvSpPr>
          <p:cNvPr id="26" name="Rectangle: Folded Corner 25">
            <a:extLst>
              <a:ext uri="{FF2B5EF4-FFF2-40B4-BE49-F238E27FC236}">
                <a16:creationId xmlns:a16="http://schemas.microsoft.com/office/drawing/2014/main" id="{28018227-D669-433C-BD1E-06AEE3FCE262}"/>
              </a:ext>
            </a:extLst>
          </p:cNvPr>
          <p:cNvSpPr/>
          <p:nvPr/>
        </p:nvSpPr>
        <p:spPr>
          <a:xfrm>
            <a:off x="941157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7" name="Rectangle: Folded Corner 26">
            <a:extLst>
              <a:ext uri="{FF2B5EF4-FFF2-40B4-BE49-F238E27FC236}">
                <a16:creationId xmlns:a16="http://schemas.microsoft.com/office/drawing/2014/main" id="{32AA0F8D-4AE0-411A-8B55-871F6E5D950F}"/>
              </a:ext>
            </a:extLst>
          </p:cNvPr>
          <p:cNvSpPr/>
          <p:nvPr/>
        </p:nvSpPr>
        <p:spPr>
          <a:xfrm>
            <a:off x="11638144"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7A9886C3-5460-48F2-822A-CC5F44B555F8}"/>
              </a:ext>
            </a:extLst>
          </p:cNvPr>
          <p:cNvSpPr/>
          <p:nvPr/>
        </p:nvSpPr>
        <p:spPr>
          <a:xfrm>
            <a:off x="13864709" y="44369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193BF842-38AB-45B7-99B3-08DB95025CF0}"/>
              </a:ext>
            </a:extLst>
          </p:cNvPr>
          <p:cNvSpPr/>
          <p:nvPr/>
        </p:nvSpPr>
        <p:spPr>
          <a:xfrm>
            <a:off x="715419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F340606C-47E7-4355-91B9-FE143FC60DC0}"/>
              </a:ext>
            </a:extLst>
          </p:cNvPr>
          <p:cNvSpPr/>
          <p:nvPr/>
        </p:nvSpPr>
        <p:spPr>
          <a:xfrm>
            <a:off x="9380762"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1" name="Rectangle: Folded Corner 30">
            <a:extLst>
              <a:ext uri="{FF2B5EF4-FFF2-40B4-BE49-F238E27FC236}">
                <a16:creationId xmlns:a16="http://schemas.microsoft.com/office/drawing/2014/main" id="{C242523E-AB9D-4799-A5E0-C22926AD7ED4}"/>
              </a:ext>
            </a:extLst>
          </p:cNvPr>
          <p:cNvSpPr/>
          <p:nvPr/>
        </p:nvSpPr>
        <p:spPr>
          <a:xfrm>
            <a:off x="11607327" y="63838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E66A6EF4-5F23-4A3A-A985-F863A0121EA0}"/>
              </a:ext>
            </a:extLst>
          </p:cNvPr>
          <p:cNvSpPr/>
          <p:nvPr/>
        </p:nvSpPr>
        <p:spPr>
          <a:xfrm>
            <a:off x="13864709" y="640768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object 6">
            <a:extLst>
              <a:ext uri="{FF2B5EF4-FFF2-40B4-BE49-F238E27FC236}">
                <a16:creationId xmlns:a16="http://schemas.microsoft.com/office/drawing/2014/main" id="{01FFECB0-BE9B-437F-A98A-4D852EE62C1B}"/>
              </a:ext>
            </a:extLst>
          </p:cNvPr>
          <p:cNvSpPr txBox="1">
            <a:spLocks/>
          </p:cNvSpPr>
          <p:nvPr/>
        </p:nvSpPr>
        <p:spPr>
          <a:xfrm>
            <a:off x="403945" y="311217"/>
            <a:ext cx="2383860"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dirty="0">
                <a:solidFill>
                  <a:schemeClr val="bg1"/>
                </a:solidFill>
                <a:latin typeface="Palatino Linotype"/>
                <a:ea typeface="+mn-ea"/>
                <a:cs typeface="+mn-cs"/>
              </a:rPr>
              <a:t>Evolve</a:t>
            </a:r>
          </a:p>
        </p:txBody>
      </p:sp>
      <p:sp>
        <p:nvSpPr>
          <p:cNvPr id="35" name="object 2">
            <a:extLst>
              <a:ext uri="{FF2B5EF4-FFF2-40B4-BE49-F238E27FC236}">
                <a16:creationId xmlns:a16="http://schemas.microsoft.com/office/drawing/2014/main" id="{53317972-3A99-4F36-ABFF-D4E07EF61F2C}"/>
              </a:ext>
            </a:extLst>
          </p:cNvPr>
          <p:cNvSpPr txBox="1"/>
          <p:nvPr/>
        </p:nvSpPr>
        <p:spPr>
          <a:xfrm>
            <a:off x="614948" y="1548995"/>
            <a:ext cx="5609389" cy="4630897"/>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How will we ensure we are evolving our team norms and adapting to changes in context and new ideas?</a:t>
            </a:r>
          </a:p>
        </p:txBody>
      </p:sp>
    </p:spTree>
    <p:extLst>
      <p:ext uri="{BB962C8B-B14F-4D97-AF65-F5344CB8AC3E}">
        <p14:creationId xmlns:p14="http://schemas.microsoft.com/office/powerpoint/2010/main" val="3274132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506D9F"/>
        </a:solid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D7AB1BF3-1550-632A-A4E3-9997942A979B}"/>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a:t>
            </a:r>
            <a:r>
              <a:rPr lang="en-US" sz="4973" u="heavy" kern="0" spc="356" dirty="0">
                <a:solidFill>
                  <a:schemeClr val="bg1"/>
                </a:solidFill>
                <a:uFill>
                  <a:solidFill>
                    <a:srgbClr val="FFFFFF"/>
                  </a:solidFill>
                </a:uFill>
              </a:rPr>
              <a:t>Break</a:t>
            </a:r>
            <a:endParaRPr lang="en-US" sz="4973" kern="0" dirty="0">
              <a:solidFill>
                <a:schemeClr val="bg1"/>
              </a:solidFill>
            </a:endParaRPr>
          </a:p>
          <a:p>
            <a:pPr marL="2881271">
              <a:spcBef>
                <a:spcPts val="332"/>
              </a:spcBef>
            </a:pPr>
            <a:r>
              <a:rPr lang="en-US" sz="2505" i="1" kern="0" spc="40" dirty="0">
                <a:solidFill>
                  <a:schemeClr val="bg1"/>
                </a:solidFill>
              </a:rPr>
              <a:t>(X minutes)</a:t>
            </a:r>
          </a:p>
        </p:txBody>
      </p:sp>
      <p:sp>
        <p:nvSpPr>
          <p:cNvPr id="3" name="Rectangle 2">
            <a:extLst>
              <a:ext uri="{FF2B5EF4-FFF2-40B4-BE49-F238E27FC236}">
                <a16:creationId xmlns:a16="http://schemas.microsoft.com/office/drawing/2014/main" id="{07132E78-38A6-4C8F-A9B1-40BCB8FD72F7}"/>
              </a:ext>
            </a:extLst>
          </p:cNvPr>
          <p:cNvSpPr/>
          <p:nvPr/>
        </p:nvSpPr>
        <p:spPr>
          <a:xfrm>
            <a:off x="401443" y="200727"/>
            <a:ext cx="15165659" cy="37914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2AEDDA76-DE41-4115-9086-BC938B14DF30}"/>
              </a:ext>
            </a:extLst>
          </p:cNvPr>
          <p:cNvSpPr/>
          <p:nvPr/>
        </p:nvSpPr>
        <p:spPr>
          <a:xfrm>
            <a:off x="0" y="8642978"/>
            <a:ext cx="659219" cy="50102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tar: 10 Points 5">
            <a:extLst>
              <a:ext uri="{FF2B5EF4-FFF2-40B4-BE49-F238E27FC236}">
                <a16:creationId xmlns:a16="http://schemas.microsoft.com/office/drawing/2014/main" id="{48B31C03-F447-4B29-9F1D-3D8B9A0E652E}"/>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156913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506D9F"/>
        </a:solid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D7AB1BF3-1550-632A-A4E3-9997942A979B}"/>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a:t>
            </a:r>
            <a:r>
              <a:rPr lang="en-US" sz="4973" u="heavy" kern="0" spc="356" dirty="0">
                <a:solidFill>
                  <a:schemeClr val="bg1"/>
                </a:solidFill>
                <a:uFill>
                  <a:solidFill>
                    <a:srgbClr val="FFFFFF"/>
                  </a:solidFill>
                </a:uFill>
              </a:rPr>
              <a:t>Hybrid Norms Checklist</a:t>
            </a:r>
            <a:endParaRPr lang="en-US" sz="4973" kern="0" dirty="0">
              <a:solidFill>
                <a:schemeClr val="bg1"/>
              </a:solidFill>
            </a:endParaRPr>
          </a:p>
          <a:p>
            <a:pPr marL="2881271">
              <a:spcBef>
                <a:spcPts val="332"/>
              </a:spcBef>
            </a:pPr>
            <a:r>
              <a:rPr lang="en-US" sz="2505" i="1" kern="0" spc="40" dirty="0">
                <a:solidFill>
                  <a:schemeClr val="bg1"/>
                </a:solidFill>
              </a:rPr>
              <a:t>(X minutes)</a:t>
            </a:r>
          </a:p>
        </p:txBody>
      </p:sp>
      <p:sp>
        <p:nvSpPr>
          <p:cNvPr id="3" name="Rectangle 2">
            <a:extLst>
              <a:ext uri="{FF2B5EF4-FFF2-40B4-BE49-F238E27FC236}">
                <a16:creationId xmlns:a16="http://schemas.microsoft.com/office/drawing/2014/main" id="{E5241343-A67A-4E93-9F0D-D2B9C9855A01}"/>
              </a:ext>
            </a:extLst>
          </p:cNvPr>
          <p:cNvSpPr/>
          <p:nvPr/>
        </p:nvSpPr>
        <p:spPr>
          <a:xfrm>
            <a:off x="401443" y="200727"/>
            <a:ext cx="15165659" cy="37914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8EB9E52B-B3BA-4BA6-82A3-5B5B2B843F3C}"/>
              </a:ext>
            </a:extLst>
          </p:cNvPr>
          <p:cNvSpPr/>
          <p:nvPr/>
        </p:nvSpPr>
        <p:spPr>
          <a:xfrm>
            <a:off x="0" y="8642978"/>
            <a:ext cx="659219" cy="50102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tar: 10 Points 5">
            <a:extLst>
              <a:ext uri="{FF2B5EF4-FFF2-40B4-BE49-F238E27FC236}">
                <a16:creationId xmlns:a16="http://schemas.microsoft.com/office/drawing/2014/main" id="{B19961D9-AB21-48A7-9471-B5386090655E}"/>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411934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object 2">
            <a:extLst>
              <a:ext uri="{FF2B5EF4-FFF2-40B4-BE49-F238E27FC236}">
                <a16:creationId xmlns:a16="http://schemas.microsoft.com/office/drawing/2014/main" id="{C553C596-39D8-C20A-68DB-1B6AC26B635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10" name="object 2">
            <a:extLst>
              <a:ext uri="{FF2B5EF4-FFF2-40B4-BE49-F238E27FC236}">
                <a16:creationId xmlns:a16="http://schemas.microsoft.com/office/drawing/2014/main" id="{B80A0FB0-ADC1-47C2-997B-D71FAA3AB411}"/>
              </a:ext>
            </a:extLst>
          </p:cNvPr>
          <p:cNvSpPr txBox="1"/>
          <p:nvPr/>
        </p:nvSpPr>
        <p:spPr>
          <a:xfrm>
            <a:off x="614948" y="1548995"/>
            <a:ext cx="5609389"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Team Norms Checklist</a:t>
            </a:r>
          </a:p>
        </p:txBody>
      </p:sp>
      <p:sp>
        <p:nvSpPr>
          <p:cNvPr id="13" name="Rectangle 12">
            <a:extLst>
              <a:ext uri="{FF2B5EF4-FFF2-40B4-BE49-F238E27FC236}">
                <a16:creationId xmlns:a16="http://schemas.microsoft.com/office/drawing/2014/main" id="{F3C0C524-90E7-D5E9-8BDE-A4D66CD31655}"/>
              </a:ext>
            </a:extLst>
          </p:cNvPr>
          <p:cNvSpPr/>
          <p:nvPr/>
        </p:nvSpPr>
        <p:spPr>
          <a:xfrm>
            <a:off x="14241933" y="145143"/>
            <a:ext cx="1610122" cy="3582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68A29B8-B9F6-4508-A403-DDAC5A7CB9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1463" y="503377"/>
            <a:ext cx="6366213" cy="8372954"/>
          </a:xfrm>
          <a:prstGeom prst="rect">
            <a:avLst/>
          </a:prstGeom>
        </p:spPr>
      </p:pic>
      <p:sp>
        <p:nvSpPr>
          <p:cNvPr id="9" name="Rectangle 8">
            <a:extLst>
              <a:ext uri="{FF2B5EF4-FFF2-40B4-BE49-F238E27FC236}">
                <a16:creationId xmlns:a16="http://schemas.microsoft.com/office/drawing/2014/main" id="{B3A01B7F-B372-49EF-B8C8-C9A48C9569F5}"/>
              </a:ext>
            </a:extLst>
          </p:cNvPr>
          <p:cNvSpPr/>
          <p:nvPr/>
        </p:nvSpPr>
        <p:spPr>
          <a:xfrm>
            <a:off x="8225278" y="324260"/>
            <a:ext cx="6735865" cy="867459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89017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1D7DEF2-8D77-4727-A899-2E9DE27EB1ED}"/>
              </a:ext>
            </a:extLst>
          </p:cNvPr>
          <p:cNvSpPr>
            <a:spLocks noGrp="1"/>
          </p:cNvSpPr>
          <p:nvPr>
            <p:ph type="sldNum" sz="quarter" idx="4"/>
          </p:nvPr>
        </p:nvSpPr>
        <p:spPr/>
        <p:txBody>
          <a:bodyPr/>
          <a:lstStyle/>
          <a:p>
            <a:pPr algn="l"/>
            <a:fld id="{B6F15528-21DE-4FAA-801E-634DDDAF4B2B}" type="slidenum">
              <a:rPr lang="en-US" sz="1200" smtClean="0"/>
              <a:pPr algn="l"/>
              <a:t>35</a:t>
            </a:fld>
            <a:endParaRPr lang="en-US" sz="1200"/>
          </a:p>
        </p:txBody>
      </p:sp>
      <p:sp>
        <p:nvSpPr>
          <p:cNvPr id="4" name="Rectangle 3">
            <a:extLst>
              <a:ext uri="{FF2B5EF4-FFF2-40B4-BE49-F238E27FC236}">
                <a16:creationId xmlns:a16="http://schemas.microsoft.com/office/drawing/2014/main" id="{B0EF4BEF-540F-4FE8-9A73-A62410885278}"/>
              </a:ext>
            </a:extLst>
          </p:cNvPr>
          <p:cNvSpPr/>
          <p:nvPr/>
        </p:nvSpPr>
        <p:spPr>
          <a:xfrm>
            <a:off x="7200899" y="522285"/>
            <a:ext cx="8625423" cy="8304517"/>
          </a:xfrm>
          <a:prstGeom prst="rect">
            <a:avLst/>
          </a:prstGeom>
        </p:spPr>
        <p:txBody>
          <a:bodyPr wrap="square">
            <a:spAutoFit/>
          </a:bodyPr>
          <a:lstStyle/>
          <a:p>
            <a:pPr>
              <a:lnSpc>
                <a:spcPct val="107000"/>
              </a:lnSpc>
              <a:spcBef>
                <a:spcPts val="200"/>
              </a:spcBef>
            </a:pPr>
            <a:r>
              <a:rPr lang="en-US" sz="2700" dirty="0">
                <a:solidFill>
                  <a:srgbClr val="1F3763"/>
                </a:solidFill>
                <a:latin typeface="Gill Sans MT" panose="020B0502020104020203" pitchFamily="34" charset="0"/>
                <a:ea typeface="Times New Roman" panose="02020603050405020304" pitchFamily="18" charset="0"/>
                <a:cs typeface="Times New Roman" panose="02020603050405020304" pitchFamily="18" charset="0"/>
              </a:rPr>
              <a:t>Use this slide to tell your team how you want to complete the team norms discussion. Depending on how much time you have, you may need to do a combination of approaches.</a:t>
            </a:r>
          </a:p>
          <a:p>
            <a:pPr>
              <a:lnSpc>
                <a:spcPct val="107000"/>
              </a:lnSpc>
              <a:spcBef>
                <a:spcPts val="200"/>
              </a:spcBef>
            </a:pPr>
            <a:endParaRPr lang="en-US" sz="2400" dirty="0">
              <a:solidFill>
                <a:srgbClr val="1F3763"/>
              </a:solidFill>
              <a:latin typeface="Gill Sans MT" panose="020B0502020104020203"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US" sz="2400" b="1" dirty="0">
                <a:solidFill>
                  <a:srgbClr val="1F3763"/>
                </a:solidFill>
                <a:latin typeface="Gill Sans MT" panose="020B0502020104020203" pitchFamily="34" charset="0"/>
                <a:ea typeface="Times New Roman" panose="02020603050405020304" pitchFamily="18" charset="0"/>
                <a:cs typeface="Times New Roman" panose="02020603050405020304" pitchFamily="18" charset="0"/>
              </a:rPr>
              <a:t>As part of the Team Norms Discussion:</a:t>
            </a:r>
          </a:p>
          <a:p>
            <a:pPr>
              <a:lnSpc>
                <a:spcPct val="107000"/>
              </a:lnSpc>
              <a:spcBef>
                <a:spcPts val="200"/>
              </a:spcBef>
            </a:pPr>
            <a:r>
              <a:rPr lang="en-US" sz="2400" dirty="0">
                <a:solidFill>
                  <a:srgbClr val="002060"/>
                </a:solidFill>
                <a:latin typeface="Gill Sans MT" panose="020B0502020104020203" pitchFamily="34" charset="0"/>
                <a:ea typeface="Calibri" panose="020F0502020204030204" pitchFamily="34" charset="0"/>
                <a:cs typeface="Arial" panose="020B0604020202020204" pitchFamily="34" charset="0"/>
              </a:rPr>
              <a:t>You can end your Team Norms Discussion by completing the Checklist as a group. Look back at the notes you took and the ideas you generated as a team during the Team Norms Discussion.</a:t>
            </a:r>
          </a:p>
          <a:p>
            <a:pPr>
              <a:lnSpc>
                <a:spcPct val="107000"/>
              </a:lnSpc>
            </a:pPr>
            <a:r>
              <a:rPr lang="en-CA" sz="1200" dirty="0">
                <a:solidFill>
                  <a:srgbClr val="002060"/>
                </a:solidFill>
                <a:latin typeface="Gill Sans MT" panose="020B0502020104020203" pitchFamily="34" charset="0"/>
                <a:ea typeface="Calibri" panose="020F0502020204030204" pitchFamily="34" charset="0"/>
                <a:cs typeface="Arial" panose="020B0604020202020204" pitchFamily="34" charset="0"/>
              </a:rPr>
              <a:t> </a:t>
            </a:r>
            <a:endParaRPr lang="en-CA"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200"/>
              </a:spcBef>
            </a:pPr>
            <a:r>
              <a:rPr lang="en-US" sz="2400" b="1" dirty="0">
                <a:solidFill>
                  <a:srgbClr val="1F3864"/>
                </a:solidFill>
                <a:latin typeface="Gill Sans MT" panose="020B0502020104020203" pitchFamily="34" charset="0"/>
                <a:ea typeface="Times New Roman" panose="02020603050405020304" pitchFamily="18" charset="0"/>
                <a:cs typeface="Times New Roman" panose="02020603050405020304" pitchFamily="18" charset="0"/>
              </a:rPr>
              <a:t>Consolidate and revisit after the Team Norms Discussion:</a:t>
            </a:r>
          </a:p>
          <a:p>
            <a:pPr>
              <a:lnSpc>
                <a:spcPct val="107000"/>
              </a:lnSpc>
              <a:spcBef>
                <a:spcPts val="200"/>
              </a:spcBef>
            </a:pPr>
            <a:r>
              <a:rPr lang="en-US" sz="2400" dirty="0">
                <a:solidFill>
                  <a:srgbClr val="002060"/>
                </a:solidFill>
                <a:latin typeface="Gill Sans MT" panose="020B0502020104020203" pitchFamily="34" charset="0"/>
                <a:ea typeface="Calibri" panose="020F0502020204030204" pitchFamily="34" charset="0"/>
                <a:cs typeface="Arial" panose="020B0604020202020204" pitchFamily="34" charset="0"/>
              </a:rPr>
              <a:t>One person from the team can take away the notes captured during the Team Norms Discussion and synthesize them into a Checklist that captures the team’s preferences. Schedule time in your next team meeting or a specific block of time to review the Checklist that was created and make any changes that may be necessary. </a:t>
            </a:r>
          </a:p>
          <a:p>
            <a:pPr>
              <a:lnSpc>
                <a:spcPct val="107000"/>
              </a:lnSpc>
            </a:pPr>
            <a:endParaRPr lang="en-CA" sz="1200" dirty="0">
              <a:latin typeface="+mj-lt"/>
              <a:ea typeface="Calibri" panose="020F0502020204030204" pitchFamily="34" charset="0"/>
              <a:cs typeface="Arial" panose="020B0604020202020204" pitchFamily="34" charset="0"/>
            </a:endParaRPr>
          </a:p>
          <a:p>
            <a:pPr>
              <a:lnSpc>
                <a:spcPct val="107000"/>
              </a:lnSpc>
              <a:spcBef>
                <a:spcPts val="200"/>
              </a:spcBef>
            </a:pPr>
            <a:r>
              <a:rPr lang="en-CA" sz="2400" b="1" dirty="0">
                <a:solidFill>
                  <a:srgbClr val="1F3864"/>
                </a:solidFill>
                <a:latin typeface="Gill Sans MT" panose="020B0502020104020203" pitchFamily="34" charset="0"/>
                <a:ea typeface="Times New Roman" panose="02020603050405020304" pitchFamily="18" charset="0"/>
                <a:cs typeface="Times New Roman" panose="02020603050405020304" pitchFamily="18" charset="0"/>
              </a:rPr>
              <a:t>Individual homework:</a:t>
            </a:r>
          </a:p>
          <a:p>
            <a:pPr>
              <a:lnSpc>
                <a:spcPct val="107000"/>
              </a:lnSpc>
              <a:spcBef>
                <a:spcPts val="200"/>
              </a:spcBef>
            </a:pPr>
            <a:r>
              <a:rPr lang="en-US" sz="2400" dirty="0">
                <a:solidFill>
                  <a:srgbClr val="002060"/>
                </a:solidFill>
                <a:latin typeface="Gill Sans MT" panose="020B0502020104020203" pitchFamily="34" charset="0"/>
                <a:ea typeface="Calibri" panose="020F0502020204030204" pitchFamily="34" charset="0"/>
                <a:cs typeface="Arial" panose="020B0604020202020204" pitchFamily="34" charset="0"/>
              </a:rPr>
              <a:t>Ask each person from your team to take the Checklist away to complete on their own as ‘homework’. Schedule time during your next team meeting or a specific block of time to compare each of your Checklists to come up with a single Checklist for your team.</a:t>
            </a:r>
            <a:endParaRPr lang="en-CA"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object 2">
            <a:extLst>
              <a:ext uri="{FF2B5EF4-FFF2-40B4-BE49-F238E27FC236}">
                <a16:creationId xmlns:a16="http://schemas.microsoft.com/office/drawing/2014/main" id="{858B22BC-101F-4D35-9E2E-3A01541D0E9F}"/>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6" name="object 2">
            <a:extLst>
              <a:ext uri="{FF2B5EF4-FFF2-40B4-BE49-F238E27FC236}">
                <a16:creationId xmlns:a16="http://schemas.microsoft.com/office/drawing/2014/main" id="{224BB922-46C6-446D-A87D-D21405C4EDD6}"/>
              </a:ext>
            </a:extLst>
          </p:cNvPr>
          <p:cNvSpPr txBox="1"/>
          <p:nvPr/>
        </p:nvSpPr>
        <p:spPr>
          <a:xfrm>
            <a:off x="614948" y="1548995"/>
            <a:ext cx="5609389"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Team Norms Checklist</a:t>
            </a:r>
          </a:p>
        </p:txBody>
      </p:sp>
      <p:sp>
        <p:nvSpPr>
          <p:cNvPr id="7" name="Star: 10 Points 6">
            <a:extLst>
              <a:ext uri="{FF2B5EF4-FFF2-40B4-BE49-F238E27FC236}">
                <a16:creationId xmlns:a16="http://schemas.microsoft.com/office/drawing/2014/main" id="{6C9EEE26-F31E-48CA-9B48-1A47BE589BB9}"/>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9638564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506D9F"/>
        </a:solidFill>
        <a:effectLst/>
      </p:bgPr>
    </p:bg>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D7AB1BF3-1550-632A-A4E3-9997942A979B}"/>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Next Steps</a:t>
            </a:r>
            <a:endParaRPr lang="en-US" sz="4973" kern="0" dirty="0">
              <a:solidFill>
                <a:schemeClr val="bg1"/>
              </a:solidFill>
            </a:endParaRPr>
          </a:p>
          <a:p>
            <a:pPr marL="2881271">
              <a:spcBef>
                <a:spcPts val="332"/>
              </a:spcBef>
            </a:pPr>
            <a:r>
              <a:rPr lang="en-US" sz="2505" i="1" kern="0" spc="40" dirty="0">
                <a:solidFill>
                  <a:schemeClr val="bg1"/>
                </a:solidFill>
              </a:rPr>
              <a:t>(X minutes)</a:t>
            </a:r>
          </a:p>
        </p:txBody>
      </p:sp>
      <p:sp>
        <p:nvSpPr>
          <p:cNvPr id="3" name="Rectangle 2">
            <a:extLst>
              <a:ext uri="{FF2B5EF4-FFF2-40B4-BE49-F238E27FC236}">
                <a16:creationId xmlns:a16="http://schemas.microsoft.com/office/drawing/2014/main" id="{F891A3BC-021A-4FC7-B801-A9051D8EFFDD}"/>
              </a:ext>
            </a:extLst>
          </p:cNvPr>
          <p:cNvSpPr/>
          <p:nvPr/>
        </p:nvSpPr>
        <p:spPr>
          <a:xfrm>
            <a:off x="401443" y="200727"/>
            <a:ext cx="15165659" cy="37914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Rectangle 3">
            <a:extLst>
              <a:ext uri="{FF2B5EF4-FFF2-40B4-BE49-F238E27FC236}">
                <a16:creationId xmlns:a16="http://schemas.microsoft.com/office/drawing/2014/main" id="{FDB84DE6-9F66-4422-BE3B-95AA896126A8}"/>
              </a:ext>
            </a:extLst>
          </p:cNvPr>
          <p:cNvSpPr/>
          <p:nvPr/>
        </p:nvSpPr>
        <p:spPr>
          <a:xfrm>
            <a:off x="0" y="8642978"/>
            <a:ext cx="659219" cy="501022"/>
          </a:xfrm>
          <a:prstGeom prst="rect">
            <a:avLst/>
          </a:prstGeom>
          <a:solidFill>
            <a:srgbClr val="506D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Star: 10 Points 5">
            <a:extLst>
              <a:ext uri="{FF2B5EF4-FFF2-40B4-BE49-F238E27FC236}">
                <a16:creationId xmlns:a16="http://schemas.microsoft.com/office/drawing/2014/main" id="{4670DB98-B173-48E6-98FE-8CA7481909D9}"/>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17140807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7928878B-C5A4-305B-1184-3830E981936E}"/>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9" name="object 2">
            <a:extLst>
              <a:ext uri="{FF2B5EF4-FFF2-40B4-BE49-F238E27FC236}">
                <a16:creationId xmlns:a16="http://schemas.microsoft.com/office/drawing/2014/main" id="{3E80802E-C8A7-400B-8404-C796BC95E300}"/>
              </a:ext>
            </a:extLst>
          </p:cNvPr>
          <p:cNvSpPr txBox="1"/>
          <p:nvPr/>
        </p:nvSpPr>
        <p:spPr>
          <a:xfrm>
            <a:off x="7383779" y="720284"/>
            <a:ext cx="8442543" cy="7862551"/>
          </a:xfrm>
          <a:prstGeom prst="rect">
            <a:avLst/>
          </a:prstGeom>
        </p:spPr>
        <p:txBody>
          <a:bodyPr vert="horz" wrap="square" lIns="0" tIns="14111" rIns="0" bIns="0" rtlCol="0">
            <a:spAutoFit/>
          </a:bodyPr>
          <a:lstStyle/>
          <a:p>
            <a:pPr marL="0" marR="57144" lvl="2" defTabSz="1015891">
              <a:tabLst>
                <a:tab pos="268083" algn="l"/>
              </a:tabLst>
              <a:defRPr/>
            </a:pPr>
            <a:r>
              <a:rPr lang="en-US" sz="2800" dirty="0">
                <a:solidFill>
                  <a:schemeClr val="accent1">
                    <a:lumMod val="50000"/>
                  </a:schemeClr>
                </a:solidFill>
              </a:rPr>
              <a:t>Use this slide to consider what you will do to wrap-up your team norms discussion.</a:t>
            </a:r>
          </a:p>
          <a:p>
            <a:pPr marL="0" marR="57144" lvl="2" defTabSz="1015891">
              <a:tabLst>
                <a:tab pos="268083" algn="l"/>
              </a:tabLst>
              <a:defRPr/>
            </a:pPr>
            <a:endParaRPr lang="en-US" sz="2800" dirty="0">
              <a:solidFill>
                <a:schemeClr val="accent1">
                  <a:lumMod val="50000"/>
                </a:schemeClr>
              </a:solidFill>
            </a:endParaRPr>
          </a:p>
          <a:p>
            <a:pPr marL="0" marR="57144" lvl="2" defTabSz="1015891">
              <a:tabLst>
                <a:tab pos="268083" algn="l"/>
              </a:tabLst>
              <a:defRPr/>
            </a:pPr>
            <a:r>
              <a:rPr lang="en-US" sz="2800" dirty="0">
                <a:solidFill>
                  <a:schemeClr val="accent1">
                    <a:lumMod val="50000"/>
                  </a:schemeClr>
                </a:solidFill>
              </a:rPr>
              <a:t>What are your next steps as a team to follow-up on the decisions you have made during the Discussion?</a:t>
            </a:r>
          </a:p>
          <a:p>
            <a:pPr marL="457200" marR="57144" lvl="2" indent="-457200" defTabSz="1015891">
              <a:buFont typeface="Arial" panose="020B0604020202020204" pitchFamily="34" charset="0"/>
              <a:buChar char="•"/>
              <a:tabLst>
                <a:tab pos="268083" algn="l"/>
              </a:tabLst>
              <a:defRPr/>
            </a:pPr>
            <a:endParaRPr lang="en-US" sz="3200" dirty="0">
              <a:solidFill>
                <a:schemeClr val="accent1">
                  <a:lumMod val="50000"/>
                </a:schemeClr>
              </a:solidFill>
            </a:endParaRPr>
          </a:p>
          <a:p>
            <a:pPr marL="457200" marR="57144" lvl="2" indent="-457200" defTabSz="1015891">
              <a:buFont typeface="Arial" panose="020B0604020202020204" pitchFamily="34" charset="0"/>
              <a:buChar char="•"/>
              <a:tabLst>
                <a:tab pos="268083" algn="l"/>
              </a:tabLst>
              <a:defRPr/>
            </a:pPr>
            <a:r>
              <a:rPr lang="en-US" sz="2600" dirty="0">
                <a:solidFill>
                  <a:schemeClr val="accent1">
                    <a:lumMod val="50000"/>
                  </a:schemeClr>
                </a:solidFill>
              </a:rPr>
              <a:t>If you have asked your team to complete the Team Norms Checklist as ‘homework’, tell them when you want their responses back and wen you will meet to discuss them.</a:t>
            </a:r>
          </a:p>
          <a:p>
            <a:pPr marL="457200" marR="57144" lvl="2" indent="-457200" defTabSz="1015891">
              <a:buFont typeface="Arial" panose="020B0604020202020204" pitchFamily="34" charset="0"/>
              <a:buChar char="•"/>
              <a:tabLst>
                <a:tab pos="268083" algn="l"/>
              </a:tabLst>
              <a:defRPr/>
            </a:pPr>
            <a:r>
              <a:rPr lang="en-US" sz="2600" dirty="0">
                <a:solidFill>
                  <a:schemeClr val="accent1">
                    <a:lumMod val="50000"/>
                  </a:schemeClr>
                </a:solidFill>
              </a:rPr>
              <a:t>Where will you store your Team Norms Checklist?</a:t>
            </a:r>
          </a:p>
          <a:p>
            <a:pPr marL="457200" marR="57144" lvl="2" indent="-457200" defTabSz="1015891">
              <a:buFont typeface="Arial" panose="020B0604020202020204" pitchFamily="34" charset="0"/>
              <a:buChar char="•"/>
              <a:tabLst>
                <a:tab pos="268083" algn="l"/>
              </a:tabLst>
              <a:defRPr/>
            </a:pPr>
            <a:r>
              <a:rPr lang="en-US" sz="2600" dirty="0">
                <a:solidFill>
                  <a:schemeClr val="accent1">
                    <a:lumMod val="50000"/>
                  </a:schemeClr>
                </a:solidFill>
              </a:rPr>
              <a:t>When will you meet again to check-in on how things are going?</a:t>
            </a:r>
          </a:p>
          <a:p>
            <a:pPr marL="457200" marR="57144" lvl="2" indent="-457200" defTabSz="1015891">
              <a:buFont typeface="Arial" panose="020B0604020202020204" pitchFamily="34" charset="0"/>
              <a:buChar char="•"/>
              <a:tabLst>
                <a:tab pos="268083" algn="l"/>
              </a:tabLst>
              <a:defRPr/>
            </a:pPr>
            <a:r>
              <a:rPr lang="en-US" sz="2600" dirty="0">
                <a:solidFill>
                  <a:schemeClr val="accent1">
                    <a:lumMod val="50000"/>
                  </a:schemeClr>
                </a:solidFill>
              </a:rPr>
              <a:t>Will you be following up formally or informally to gather feedback directly from the people on your team?</a:t>
            </a:r>
          </a:p>
          <a:p>
            <a:pPr marL="457200" marR="57144" lvl="2" indent="-457200" defTabSz="1015891">
              <a:buFont typeface="Arial" panose="020B0604020202020204" pitchFamily="34" charset="0"/>
              <a:buChar char="•"/>
              <a:tabLst>
                <a:tab pos="268083" algn="l"/>
              </a:tabLst>
              <a:defRPr/>
            </a:pPr>
            <a:r>
              <a:rPr lang="en-US" sz="2600" dirty="0">
                <a:solidFill>
                  <a:schemeClr val="accent1">
                    <a:lumMod val="50000"/>
                  </a:schemeClr>
                </a:solidFill>
              </a:rPr>
              <a:t>Are there any calendar invitations you need to send out based on decisions you made during the discussion?</a:t>
            </a:r>
          </a:p>
          <a:p>
            <a:pPr marL="1143000" marR="57144" lvl="2" indent="-503238" defTabSz="1015891">
              <a:buFont typeface="Arial" panose="020B0604020202020204" pitchFamily="34" charset="0"/>
              <a:buChar char="•"/>
              <a:defRPr/>
            </a:pPr>
            <a:r>
              <a:rPr lang="en-US" sz="2600" dirty="0">
                <a:solidFill>
                  <a:schemeClr val="accent1">
                    <a:lumMod val="50000"/>
                  </a:schemeClr>
                </a:solidFill>
              </a:rPr>
              <a:t>Monthly casual coffee hour</a:t>
            </a:r>
          </a:p>
          <a:p>
            <a:pPr marL="1143000" marR="57144" lvl="2" indent="-503238" defTabSz="1015891">
              <a:buFont typeface="Arial" panose="020B0604020202020204" pitchFamily="34" charset="0"/>
              <a:buChar char="•"/>
              <a:defRPr/>
            </a:pPr>
            <a:r>
              <a:rPr lang="en-US" sz="2600" dirty="0">
                <a:solidFill>
                  <a:schemeClr val="accent1">
                    <a:lumMod val="50000"/>
                  </a:schemeClr>
                </a:solidFill>
              </a:rPr>
              <a:t>In-person lunches</a:t>
            </a:r>
          </a:p>
          <a:p>
            <a:pPr marL="1143000" marR="57144" lvl="2" indent="-503238" defTabSz="1015891">
              <a:buFont typeface="Arial" panose="020B0604020202020204" pitchFamily="34" charset="0"/>
              <a:buChar char="•"/>
              <a:defRPr/>
            </a:pPr>
            <a:r>
              <a:rPr lang="en-US" sz="2600" dirty="0">
                <a:solidFill>
                  <a:schemeClr val="accent1">
                    <a:lumMod val="50000"/>
                  </a:schemeClr>
                </a:solidFill>
              </a:rPr>
              <a:t>Annual team retreat</a:t>
            </a:r>
          </a:p>
        </p:txBody>
      </p:sp>
      <p:sp>
        <p:nvSpPr>
          <p:cNvPr id="7" name="Rectangle 6">
            <a:extLst>
              <a:ext uri="{FF2B5EF4-FFF2-40B4-BE49-F238E27FC236}">
                <a16:creationId xmlns:a16="http://schemas.microsoft.com/office/drawing/2014/main" id="{39FC73EB-9C3A-4B29-A36C-1AA0ECAE6E8A}"/>
              </a:ext>
            </a:extLst>
          </p:cNvPr>
          <p:cNvSpPr/>
          <p:nvPr/>
        </p:nvSpPr>
        <p:spPr>
          <a:xfrm>
            <a:off x="14273561" y="156117"/>
            <a:ext cx="1226634" cy="223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bject 2">
            <a:extLst>
              <a:ext uri="{FF2B5EF4-FFF2-40B4-BE49-F238E27FC236}">
                <a16:creationId xmlns:a16="http://schemas.microsoft.com/office/drawing/2014/main" id="{B57DE56A-7437-4409-8756-BE70856680A4}"/>
              </a:ext>
            </a:extLst>
          </p:cNvPr>
          <p:cNvSpPr txBox="1"/>
          <p:nvPr/>
        </p:nvSpPr>
        <p:spPr>
          <a:xfrm>
            <a:off x="614949" y="1548995"/>
            <a:ext cx="5529178" cy="783690"/>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Wrap-up / Next steps</a:t>
            </a:r>
          </a:p>
        </p:txBody>
      </p:sp>
      <p:sp>
        <p:nvSpPr>
          <p:cNvPr id="10" name="Star: 10 Points 9">
            <a:extLst>
              <a:ext uri="{FF2B5EF4-FFF2-40B4-BE49-F238E27FC236}">
                <a16:creationId xmlns:a16="http://schemas.microsoft.com/office/drawing/2014/main" id="{E327B0BB-92AA-40C4-A211-4318B2BC9CBF}"/>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4073583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D985E3F-EF4E-43AE-8F22-D4B9FE973A01}"/>
              </a:ext>
            </a:extLst>
          </p:cNvPr>
          <p:cNvSpPr/>
          <p:nvPr/>
        </p:nvSpPr>
        <p:spPr>
          <a:xfrm>
            <a:off x="-10268" y="0"/>
            <a:ext cx="16266268" cy="9144000"/>
          </a:xfrm>
          <a:prstGeom prst="rect">
            <a:avLst/>
          </a:prstGeom>
          <a:solidFill>
            <a:srgbClr val="506D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object 3">
            <a:extLst>
              <a:ext uri="{FF2B5EF4-FFF2-40B4-BE49-F238E27FC236}">
                <a16:creationId xmlns:a16="http://schemas.microsoft.com/office/drawing/2014/main" id="{78975729-96FD-4F13-A519-0FC90B87E3B9}"/>
              </a:ext>
            </a:extLst>
          </p:cNvPr>
          <p:cNvSpPr txBox="1">
            <a:spLocks/>
          </p:cNvSpPr>
          <p:nvPr/>
        </p:nvSpPr>
        <p:spPr>
          <a:xfrm>
            <a:off x="-10268" y="2961199"/>
            <a:ext cx="16749379" cy="1288263"/>
          </a:xfrm>
          <a:prstGeom prst="rect">
            <a:avLst/>
          </a:prstGeom>
        </p:spPr>
        <p:txBody>
          <a:bodyPr vert="horz" wrap="square" lIns="0" tIns="98069" rIns="0" bIns="0" rtlCol="0">
            <a:spAutoFit/>
          </a:bodyPr>
          <a:lstStyle>
            <a:lvl1pPr>
              <a:defRPr sz="2098" b="0" i="0">
                <a:solidFill>
                  <a:srgbClr val="071E3E"/>
                </a:solidFill>
                <a:latin typeface="Book Antiqua"/>
                <a:ea typeface="+mj-ea"/>
                <a:cs typeface="Book Antiqua"/>
              </a:defRPr>
            </a:lvl1pPr>
          </a:lstStyle>
          <a:p>
            <a:pPr marL="10268">
              <a:spcBef>
                <a:spcPts val="773"/>
              </a:spcBef>
              <a:tabLst>
                <a:tab pos="2881271" algn="l"/>
              </a:tabLst>
            </a:pPr>
            <a:r>
              <a:rPr lang="en-US" sz="4973" u="heavy" kern="0" spc="-213" dirty="0">
                <a:solidFill>
                  <a:schemeClr val="bg1"/>
                </a:solidFill>
                <a:uFill>
                  <a:solidFill>
                    <a:srgbClr val="FFFFFF"/>
                  </a:solidFill>
                </a:uFill>
              </a:rPr>
              <a:t> 	</a:t>
            </a:r>
            <a:r>
              <a:rPr lang="en-US" sz="4973" u="heavy" kern="0" spc="356" dirty="0">
                <a:solidFill>
                  <a:schemeClr val="bg1"/>
                </a:solidFill>
                <a:uFill>
                  <a:solidFill>
                    <a:srgbClr val="FFFFFF"/>
                  </a:solidFill>
                </a:uFill>
              </a:rPr>
              <a:t>Intros &amp; Warm-Up</a:t>
            </a:r>
          </a:p>
          <a:p>
            <a:pPr marL="2881271">
              <a:spcBef>
                <a:spcPts val="332"/>
              </a:spcBef>
            </a:pPr>
            <a:r>
              <a:rPr lang="en-US" sz="2505" i="1" kern="0" spc="40" dirty="0">
                <a:solidFill>
                  <a:schemeClr val="bg1"/>
                </a:solidFill>
              </a:rPr>
              <a:t>(X minutes)</a:t>
            </a:r>
          </a:p>
        </p:txBody>
      </p:sp>
      <p:sp>
        <p:nvSpPr>
          <p:cNvPr id="5" name="Star: 10 Points 4">
            <a:extLst>
              <a:ext uri="{FF2B5EF4-FFF2-40B4-BE49-F238E27FC236}">
                <a16:creationId xmlns:a16="http://schemas.microsoft.com/office/drawing/2014/main" id="{362D44CA-94D3-4ED4-855D-11C427D42A97}"/>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Tree>
    <p:extLst>
      <p:ext uri="{BB962C8B-B14F-4D97-AF65-F5344CB8AC3E}">
        <p14:creationId xmlns:p14="http://schemas.microsoft.com/office/powerpoint/2010/main" val="1583753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235884" y="-94294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8" name="object 2">
            <a:extLst>
              <a:ext uri="{FF2B5EF4-FFF2-40B4-BE49-F238E27FC236}">
                <a16:creationId xmlns:a16="http://schemas.microsoft.com/office/drawing/2014/main" id="{3C569842-76F6-4F84-921F-3FA6BB278495}"/>
              </a:ext>
            </a:extLst>
          </p:cNvPr>
          <p:cNvSpPr txBox="1"/>
          <p:nvPr/>
        </p:nvSpPr>
        <p:spPr>
          <a:xfrm>
            <a:off x="576989" y="1500869"/>
            <a:ext cx="6069587" cy="1036965"/>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endParaRPr lang="en-US" sz="4367" spc="165" dirty="0">
              <a:solidFill>
                <a:prstClr val="white"/>
              </a:solidFill>
              <a:latin typeface="Book Antiqua"/>
            </a:endParaRPr>
          </a:p>
          <a:p>
            <a:pPr marL="14110" marR="57144" defTabSz="1015891">
              <a:spcBef>
                <a:spcPts val="112"/>
              </a:spcBef>
              <a:spcAft>
                <a:spcPts val="1332"/>
              </a:spcAft>
              <a:tabLst>
                <a:tab pos="268083" algn="l"/>
              </a:tabLst>
              <a:defRPr/>
            </a:pPr>
            <a:endParaRPr lang="en-US" sz="1112" dirty="0">
              <a:solidFill>
                <a:prstClr val="white"/>
              </a:solidFill>
              <a:latin typeface="Trade Gothic for Nike 365 Light" panose="020B0403040303020004" pitchFamily="34" charset="77"/>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sp>
        <p:nvSpPr>
          <p:cNvPr id="24" name="object 2">
            <a:extLst>
              <a:ext uri="{FF2B5EF4-FFF2-40B4-BE49-F238E27FC236}">
                <a16:creationId xmlns:a16="http://schemas.microsoft.com/office/drawing/2014/main" id="{FDFBF6FC-558B-4865-9F0E-4A29D9A2EFA4}"/>
              </a:ext>
            </a:extLst>
          </p:cNvPr>
          <p:cNvSpPr txBox="1"/>
          <p:nvPr/>
        </p:nvSpPr>
        <p:spPr>
          <a:xfrm>
            <a:off x="8128000" y="2974409"/>
            <a:ext cx="6612128" cy="2599572"/>
          </a:xfrm>
          <a:prstGeom prst="rect">
            <a:avLst/>
          </a:prstGeom>
        </p:spPr>
        <p:txBody>
          <a:bodyPr vert="horz" wrap="square" lIns="0" tIns="14111" rIns="0" bIns="0" rtlCol="0">
            <a:spAutoFit/>
          </a:bodyPr>
          <a:lstStyle/>
          <a:p>
            <a:pPr marL="508047" marR="0" lvl="0" algn="l" defTabSz="101609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Your name</a:t>
            </a:r>
          </a:p>
          <a:p>
            <a:pPr marL="508047" marR="0" lvl="0" algn="l" defTabSz="1016096" rtl="0" eaLnBrk="1" fontAlgn="auto" latinLnBrk="0" hangingPunct="1">
              <a:lnSpc>
                <a:spcPct val="100000"/>
              </a:lnSpc>
              <a:spcBef>
                <a:spcPts val="0"/>
              </a:spcBef>
              <a:spcAft>
                <a:spcPts val="0"/>
              </a:spcAft>
              <a:buClrTx/>
              <a:buSzTx/>
              <a:tabLst/>
              <a:defRPr/>
            </a:pPr>
            <a:endParaRPr lang="en-US" sz="2800" dirty="0">
              <a:solidFill>
                <a:srgbClr val="00274E"/>
              </a:solidFill>
              <a:latin typeface="Gill Sans MT" panose="020B0502020104020203" pitchFamily="34" charset="0"/>
            </a:endParaRPr>
          </a:p>
          <a:p>
            <a:pPr marL="508047" marR="0" lvl="0" algn="l" defTabSz="101609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Your role on the team</a:t>
            </a:r>
          </a:p>
          <a:p>
            <a:pPr marL="508047" marR="0" lvl="0" algn="l" defTabSz="1016096" rtl="0" eaLnBrk="1" fontAlgn="auto" latinLnBrk="0" hangingPunct="1">
              <a:lnSpc>
                <a:spcPct val="100000"/>
              </a:lnSpc>
              <a:spcBef>
                <a:spcPts val="0"/>
              </a:spcBef>
              <a:spcAft>
                <a:spcPts val="0"/>
              </a:spcAft>
              <a:buClrTx/>
              <a:buSzTx/>
              <a:tabLst/>
              <a:defRPr/>
            </a:pPr>
            <a:endParaRPr lang="en-US" sz="2800" dirty="0">
              <a:solidFill>
                <a:srgbClr val="00274E"/>
              </a:solidFill>
              <a:latin typeface="Gill Sans MT" panose="020B0502020104020203" pitchFamily="34" charset="0"/>
            </a:endParaRPr>
          </a:p>
          <a:p>
            <a:pPr marL="508047" marR="0" lvl="0" algn="l" defTabSz="101609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What you’re most looking forward to </a:t>
            </a:r>
            <a:r>
              <a:rPr lang="en-US" sz="2800" dirty="0">
                <a:solidFill>
                  <a:srgbClr val="00274E"/>
                </a:solidFill>
                <a:latin typeface="Gill Sans MT" panose="020B0502020104020203" pitchFamily="34" charset="0"/>
              </a:rPr>
              <a:t>or interested to get out of today’s discussion</a:t>
            </a:r>
            <a:endParaRPr kumimoji="0" lang="en-US" sz="28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endParaRPr>
          </a:p>
        </p:txBody>
      </p:sp>
      <p:sp>
        <p:nvSpPr>
          <p:cNvPr id="6" name="object 2">
            <a:extLst>
              <a:ext uri="{FF2B5EF4-FFF2-40B4-BE49-F238E27FC236}">
                <a16:creationId xmlns:a16="http://schemas.microsoft.com/office/drawing/2014/main" id="{69DA6720-4FCE-4425-9D38-D2F2A258323B}"/>
              </a:ext>
            </a:extLst>
          </p:cNvPr>
          <p:cNvSpPr txBox="1"/>
          <p:nvPr/>
        </p:nvSpPr>
        <p:spPr>
          <a:xfrm>
            <a:off x="614948" y="1548995"/>
            <a:ext cx="6069587" cy="783690"/>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Introduce yourself</a:t>
            </a:r>
          </a:p>
        </p:txBody>
      </p:sp>
    </p:spTree>
    <p:extLst>
      <p:ext uri="{BB962C8B-B14F-4D97-AF65-F5344CB8AC3E}">
        <p14:creationId xmlns:p14="http://schemas.microsoft.com/office/powerpoint/2010/main" val="151670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sp>
        <p:nvSpPr>
          <p:cNvPr id="24" name="object 2">
            <a:extLst>
              <a:ext uri="{FF2B5EF4-FFF2-40B4-BE49-F238E27FC236}">
                <a16:creationId xmlns:a16="http://schemas.microsoft.com/office/drawing/2014/main" id="{FDFBF6FC-558B-4865-9F0E-4A29D9A2EFA4}"/>
              </a:ext>
            </a:extLst>
          </p:cNvPr>
          <p:cNvSpPr txBox="1"/>
          <p:nvPr/>
        </p:nvSpPr>
        <p:spPr>
          <a:xfrm>
            <a:off x="8128000" y="2974409"/>
            <a:ext cx="6654800" cy="1306910"/>
          </a:xfrm>
          <a:prstGeom prst="rect">
            <a:avLst/>
          </a:prstGeom>
        </p:spPr>
        <p:txBody>
          <a:bodyPr vert="horz" wrap="square" lIns="0" tIns="14111" rIns="0" bIns="0" rtlCol="0">
            <a:spAutoFit/>
          </a:bodyPr>
          <a:lstStyle/>
          <a:p>
            <a:pPr lvl="0" defTabSz="1016096">
              <a:defRPr/>
            </a:pPr>
            <a:r>
              <a:rPr lang="en-US" sz="2800" dirty="0">
                <a:solidFill>
                  <a:srgbClr val="00274E"/>
                </a:solidFill>
                <a:latin typeface="Gill Sans MT" panose="020B0502020104020203" pitchFamily="34" charset="0"/>
              </a:rPr>
              <a:t>Each person will write down a unique fact about themselves, and we will try to match the facts to the people.</a:t>
            </a:r>
          </a:p>
        </p:txBody>
      </p:sp>
      <p:sp>
        <p:nvSpPr>
          <p:cNvPr id="7" name="object 2">
            <a:extLst>
              <a:ext uri="{FF2B5EF4-FFF2-40B4-BE49-F238E27FC236}">
                <a16:creationId xmlns:a16="http://schemas.microsoft.com/office/drawing/2014/main" id="{E842EBC5-70AF-4B5E-82B1-61A55C1976E9}"/>
              </a:ext>
            </a:extLst>
          </p:cNvPr>
          <p:cNvSpPr txBox="1"/>
          <p:nvPr/>
        </p:nvSpPr>
        <p:spPr>
          <a:xfrm>
            <a:off x="614948" y="1548995"/>
            <a:ext cx="6069587" cy="1553132"/>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Write down a fact about yourself</a:t>
            </a:r>
          </a:p>
        </p:txBody>
      </p:sp>
    </p:spTree>
    <p:extLst>
      <p:ext uri="{BB962C8B-B14F-4D97-AF65-F5344CB8AC3E}">
        <p14:creationId xmlns:p14="http://schemas.microsoft.com/office/powerpoint/2010/main" val="764100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graphicFrame>
        <p:nvGraphicFramePr>
          <p:cNvPr id="2" name="Table 1">
            <a:extLst>
              <a:ext uri="{FF2B5EF4-FFF2-40B4-BE49-F238E27FC236}">
                <a16:creationId xmlns:a16="http://schemas.microsoft.com/office/drawing/2014/main" id="{D5285785-C467-4D71-9B31-D530B5C6004A}"/>
              </a:ext>
            </a:extLst>
          </p:cNvPr>
          <p:cNvGraphicFramePr>
            <a:graphicFrameLocks noGrp="1"/>
          </p:cNvGraphicFramePr>
          <p:nvPr>
            <p:extLst>
              <p:ext uri="{D42A27DB-BD31-4B8C-83A1-F6EECF244321}">
                <p14:modId xmlns:p14="http://schemas.microsoft.com/office/powerpoint/2010/main" val="4126465268"/>
              </p:ext>
            </p:extLst>
          </p:nvPr>
        </p:nvGraphicFramePr>
        <p:xfrm>
          <a:off x="7450640" y="955187"/>
          <a:ext cx="8503920" cy="7909560"/>
        </p:xfrm>
        <a:graphic>
          <a:graphicData uri="http://schemas.openxmlformats.org/drawingml/2006/table">
            <a:tbl>
              <a:tblPr firstRow="1" bandRow="1">
                <a:tableStyleId>{5C22544A-7EE6-4342-B048-85BDC9FD1C3A}</a:tableStyleId>
              </a:tblPr>
              <a:tblGrid>
                <a:gridCol w="1700784">
                  <a:extLst>
                    <a:ext uri="{9D8B030D-6E8A-4147-A177-3AD203B41FA5}">
                      <a16:colId xmlns:a16="http://schemas.microsoft.com/office/drawing/2014/main" val="2418190885"/>
                    </a:ext>
                  </a:extLst>
                </a:gridCol>
                <a:gridCol w="1700784">
                  <a:extLst>
                    <a:ext uri="{9D8B030D-6E8A-4147-A177-3AD203B41FA5}">
                      <a16:colId xmlns:a16="http://schemas.microsoft.com/office/drawing/2014/main" val="338300520"/>
                    </a:ext>
                  </a:extLst>
                </a:gridCol>
                <a:gridCol w="1700784">
                  <a:extLst>
                    <a:ext uri="{9D8B030D-6E8A-4147-A177-3AD203B41FA5}">
                      <a16:colId xmlns:a16="http://schemas.microsoft.com/office/drawing/2014/main" val="2023530967"/>
                    </a:ext>
                  </a:extLst>
                </a:gridCol>
                <a:gridCol w="1700784">
                  <a:extLst>
                    <a:ext uri="{9D8B030D-6E8A-4147-A177-3AD203B41FA5}">
                      <a16:colId xmlns:a16="http://schemas.microsoft.com/office/drawing/2014/main" val="2543299024"/>
                    </a:ext>
                  </a:extLst>
                </a:gridCol>
                <a:gridCol w="1700784">
                  <a:extLst>
                    <a:ext uri="{9D8B030D-6E8A-4147-A177-3AD203B41FA5}">
                      <a16:colId xmlns:a16="http://schemas.microsoft.com/office/drawing/2014/main" val="3658218555"/>
                    </a:ext>
                  </a:extLst>
                </a:gridCol>
              </a:tblGrid>
              <a:tr h="679906">
                <a:tc>
                  <a:txBody>
                    <a:bodyPr/>
                    <a:lstStyle/>
                    <a:p>
                      <a:pPr algn="ctr"/>
                      <a:r>
                        <a:rPr lang="en-US" sz="4800" dirty="0"/>
                        <a:t>B</a:t>
                      </a:r>
                      <a:endParaRPr lang="en-CA" sz="4800" dirty="0"/>
                    </a:p>
                  </a:txBody>
                  <a:tcPr anchor="ctr"/>
                </a:tc>
                <a:tc>
                  <a:txBody>
                    <a:bodyPr/>
                    <a:lstStyle/>
                    <a:p>
                      <a:pPr algn="ctr"/>
                      <a:r>
                        <a:rPr lang="en-US" sz="4800" dirty="0"/>
                        <a:t>I</a:t>
                      </a:r>
                      <a:endParaRPr lang="en-CA" sz="4800" dirty="0"/>
                    </a:p>
                  </a:txBody>
                  <a:tcPr anchor="ctr"/>
                </a:tc>
                <a:tc>
                  <a:txBody>
                    <a:bodyPr/>
                    <a:lstStyle/>
                    <a:p>
                      <a:pPr algn="ctr"/>
                      <a:r>
                        <a:rPr lang="en-US" sz="4800" dirty="0"/>
                        <a:t>N</a:t>
                      </a:r>
                      <a:endParaRPr lang="en-CA" sz="4800" dirty="0"/>
                    </a:p>
                  </a:txBody>
                  <a:tcPr anchor="ctr"/>
                </a:tc>
                <a:tc>
                  <a:txBody>
                    <a:bodyPr/>
                    <a:lstStyle/>
                    <a:p>
                      <a:pPr algn="ctr"/>
                      <a:r>
                        <a:rPr lang="en-US" sz="4800" dirty="0"/>
                        <a:t>G</a:t>
                      </a:r>
                      <a:endParaRPr lang="en-CA" sz="4800" dirty="0"/>
                    </a:p>
                  </a:txBody>
                  <a:tcPr anchor="ctr"/>
                </a:tc>
                <a:tc>
                  <a:txBody>
                    <a:bodyPr/>
                    <a:lstStyle/>
                    <a:p>
                      <a:pPr algn="ctr"/>
                      <a:r>
                        <a:rPr lang="en-US" sz="4800" dirty="0"/>
                        <a:t>O</a:t>
                      </a:r>
                      <a:endParaRPr lang="en-CA" sz="4800" dirty="0"/>
                    </a:p>
                  </a:txBody>
                  <a:tcPr anchor="ctr"/>
                </a:tc>
                <a:extLst>
                  <a:ext uri="{0D108BD9-81ED-4DB2-BD59-A6C34878D82A}">
                    <a16:rowId xmlns:a16="http://schemas.microsoft.com/office/drawing/2014/main" val="4275741679"/>
                  </a:ext>
                </a:extLst>
              </a:tr>
              <a:tr h="1417320">
                <a:tc>
                  <a:txBody>
                    <a:bodyPr/>
                    <a:lstStyle/>
                    <a:p>
                      <a:pPr algn="ctr"/>
                      <a:r>
                        <a:rPr lang="en-CA" sz="2000" b="0" i="0" u="none" strike="noStrike" baseline="0" dirty="0">
                          <a:solidFill>
                            <a:schemeClr val="dk1"/>
                          </a:solidFill>
                          <a:latin typeface="+mn-lt"/>
                          <a:ea typeface="+mn-ea"/>
                          <a:cs typeface="+mn-cs"/>
                        </a:rPr>
                        <a:t>Has a pet</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First or second generation immigrant</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Knows their Myers Briggs (or other) type</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Did or do volunteer work</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Visited a UNESCO heritage site</a:t>
                      </a:r>
                      <a:endParaRPr lang="en-CA" sz="2000" dirty="0"/>
                    </a:p>
                  </a:txBody>
                  <a:tcPr anchor="ctr"/>
                </a:tc>
                <a:extLst>
                  <a:ext uri="{0D108BD9-81ED-4DB2-BD59-A6C34878D82A}">
                    <a16:rowId xmlns:a16="http://schemas.microsoft.com/office/drawing/2014/main" val="1834967286"/>
                  </a:ext>
                </a:extLst>
              </a:tr>
              <a:tr h="1417320">
                <a:tc>
                  <a:txBody>
                    <a:bodyPr/>
                    <a:lstStyle/>
                    <a:p>
                      <a:pPr algn="ctr"/>
                      <a:r>
                        <a:rPr lang="en-CA" sz="2000" b="0" i="0" u="none" strike="noStrike" baseline="0" dirty="0">
                          <a:solidFill>
                            <a:schemeClr val="dk1"/>
                          </a:solidFill>
                          <a:latin typeface="+mn-lt"/>
                          <a:ea typeface="+mn-ea"/>
                          <a:cs typeface="+mn-cs"/>
                        </a:rPr>
                        <a:t>Regularly reads more than 3 books a year</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Had stitches</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Failed a class</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Climbed a mountain</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More than 1 sibling</a:t>
                      </a:r>
                      <a:endParaRPr lang="en-CA" sz="2000" dirty="0"/>
                    </a:p>
                  </a:txBody>
                  <a:tcPr anchor="ctr"/>
                </a:tc>
                <a:extLst>
                  <a:ext uri="{0D108BD9-81ED-4DB2-BD59-A6C34878D82A}">
                    <a16:rowId xmlns:a16="http://schemas.microsoft.com/office/drawing/2014/main" val="1160989584"/>
                  </a:ext>
                </a:extLst>
              </a:tr>
              <a:tr h="1417320">
                <a:tc>
                  <a:txBody>
                    <a:bodyPr/>
                    <a:lstStyle/>
                    <a:p>
                      <a:pPr algn="ctr"/>
                      <a:r>
                        <a:rPr lang="en-CA" sz="2000" b="0" i="0" u="none" strike="noStrike" baseline="0" dirty="0">
                          <a:solidFill>
                            <a:schemeClr val="dk1"/>
                          </a:solidFill>
                          <a:latin typeface="+mn-lt"/>
                          <a:ea typeface="+mn-ea"/>
                          <a:cs typeface="+mn-cs"/>
                        </a:rPr>
                        <a:t>Broken a bone</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Plays an instrument</a:t>
                      </a:r>
                      <a:endParaRPr lang="en-CA" sz="2000" dirty="0"/>
                    </a:p>
                  </a:txBody>
                  <a:tcPr anchor="ctr"/>
                </a:tc>
                <a:tc>
                  <a:txBody>
                    <a:bodyPr/>
                    <a:lstStyle/>
                    <a:p>
                      <a:pPr algn="ct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Travelled to at least ½ of the world’s continents</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Can name 7 countries that start with U</a:t>
                      </a:r>
                      <a:endParaRPr lang="en-CA" sz="2000" dirty="0"/>
                    </a:p>
                  </a:txBody>
                  <a:tcPr anchor="ctr"/>
                </a:tc>
                <a:extLst>
                  <a:ext uri="{0D108BD9-81ED-4DB2-BD59-A6C34878D82A}">
                    <a16:rowId xmlns:a16="http://schemas.microsoft.com/office/drawing/2014/main" val="1633794447"/>
                  </a:ext>
                </a:extLst>
              </a:tr>
              <a:tr h="1417320">
                <a:tc>
                  <a:txBody>
                    <a:bodyPr/>
                    <a:lstStyle/>
                    <a:p>
                      <a:pPr algn="ctr"/>
                      <a:r>
                        <a:rPr lang="en-CA" sz="2000" b="0" i="0" u="none" strike="noStrike" baseline="0" dirty="0">
                          <a:solidFill>
                            <a:schemeClr val="dk1"/>
                          </a:solidFill>
                          <a:latin typeface="+mn-lt"/>
                          <a:ea typeface="+mn-ea"/>
                          <a:cs typeface="+mn-cs"/>
                        </a:rPr>
                        <a:t>Wears glasses or contacts</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Flown on a plane in the past 2 years</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Won a trophy</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Speaks more than 1 language</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Been to all 10</a:t>
                      </a:r>
                    </a:p>
                    <a:p>
                      <a:pPr algn="ctr"/>
                      <a:r>
                        <a:rPr lang="en-CA" sz="2000" b="0" i="0" u="none" strike="noStrike" baseline="0" dirty="0">
                          <a:solidFill>
                            <a:schemeClr val="dk1"/>
                          </a:solidFill>
                          <a:latin typeface="+mn-lt"/>
                          <a:ea typeface="+mn-ea"/>
                          <a:cs typeface="+mn-cs"/>
                        </a:rPr>
                        <a:t>Canadian provinces</a:t>
                      </a:r>
                      <a:endParaRPr lang="en-CA" sz="2000" dirty="0"/>
                    </a:p>
                  </a:txBody>
                  <a:tcPr anchor="ctr"/>
                </a:tc>
                <a:extLst>
                  <a:ext uri="{0D108BD9-81ED-4DB2-BD59-A6C34878D82A}">
                    <a16:rowId xmlns:a16="http://schemas.microsoft.com/office/drawing/2014/main" val="879753307"/>
                  </a:ext>
                </a:extLst>
              </a:tr>
              <a:tr h="1417320">
                <a:tc>
                  <a:txBody>
                    <a:bodyPr/>
                    <a:lstStyle/>
                    <a:p>
                      <a:pPr algn="ctr"/>
                      <a:r>
                        <a:rPr lang="en-CA" sz="2000" b="0" i="0" u="none" strike="noStrike" baseline="0" dirty="0">
                          <a:solidFill>
                            <a:schemeClr val="dk1"/>
                          </a:solidFill>
                          <a:latin typeface="+mn-lt"/>
                          <a:ea typeface="+mn-ea"/>
                          <a:cs typeface="+mn-cs"/>
                        </a:rPr>
                        <a:t>Been to any</a:t>
                      </a:r>
                    </a:p>
                    <a:p>
                      <a:pPr algn="ctr"/>
                      <a:r>
                        <a:rPr lang="en-CA" sz="2000" b="0" i="0" u="none" strike="noStrike" baseline="0" dirty="0">
                          <a:solidFill>
                            <a:schemeClr val="dk1"/>
                          </a:solidFill>
                          <a:latin typeface="+mn-lt"/>
                          <a:ea typeface="+mn-ea"/>
                          <a:cs typeface="+mn-cs"/>
                        </a:rPr>
                        <a:t>Canadian territory</a:t>
                      </a:r>
                      <a:endParaRPr lang="en-CA" sz="2000" dirty="0"/>
                    </a:p>
                  </a:txBody>
                  <a:tcPr anchor="ctr"/>
                </a:tc>
                <a:tc>
                  <a:txBody>
                    <a:bodyPr/>
                    <a:lstStyle/>
                    <a:p>
                      <a:pPr algn="ctr"/>
                      <a:r>
                        <a:rPr lang="en-US" sz="2000" dirty="0"/>
                        <a:t>Is left handed</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Is an artist (don't be modest)</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Been scuba diving</a:t>
                      </a:r>
                      <a:endParaRPr lang="en-CA" sz="2000" dirty="0"/>
                    </a:p>
                  </a:txBody>
                  <a:tcPr anchor="ctr"/>
                </a:tc>
                <a:tc>
                  <a:txBody>
                    <a:bodyPr/>
                    <a:lstStyle/>
                    <a:p>
                      <a:pPr algn="ctr"/>
                      <a:r>
                        <a:rPr lang="en-CA" sz="2000" b="0" i="0" u="none" strike="noStrike" baseline="0" dirty="0">
                          <a:solidFill>
                            <a:schemeClr val="dk1"/>
                          </a:solidFill>
                          <a:latin typeface="+mn-lt"/>
                          <a:ea typeface="+mn-ea"/>
                          <a:cs typeface="+mn-cs"/>
                        </a:rPr>
                        <a:t>Is an only child</a:t>
                      </a:r>
                      <a:endParaRPr lang="en-CA" sz="2000" dirty="0"/>
                    </a:p>
                  </a:txBody>
                  <a:tcPr anchor="ctr"/>
                </a:tc>
                <a:extLst>
                  <a:ext uri="{0D108BD9-81ED-4DB2-BD59-A6C34878D82A}">
                    <a16:rowId xmlns:a16="http://schemas.microsoft.com/office/drawing/2014/main" val="2872934604"/>
                  </a:ext>
                </a:extLst>
              </a:tr>
            </a:tbl>
          </a:graphicData>
        </a:graphic>
      </p:graphicFrame>
      <p:sp>
        <p:nvSpPr>
          <p:cNvPr id="3" name="Star: 5 Points 2">
            <a:extLst>
              <a:ext uri="{FF2B5EF4-FFF2-40B4-BE49-F238E27FC236}">
                <a16:creationId xmlns:a16="http://schemas.microsoft.com/office/drawing/2014/main" id="{BB9A0E0B-1A50-4B8C-A3D2-A403721D271A}"/>
              </a:ext>
            </a:extLst>
          </p:cNvPr>
          <p:cNvSpPr/>
          <p:nvPr/>
        </p:nvSpPr>
        <p:spPr>
          <a:xfrm>
            <a:off x="11182350" y="5010150"/>
            <a:ext cx="914400" cy="85725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bject 2">
            <a:extLst>
              <a:ext uri="{FF2B5EF4-FFF2-40B4-BE49-F238E27FC236}">
                <a16:creationId xmlns:a16="http://schemas.microsoft.com/office/drawing/2014/main" id="{4097D44B-AA07-47BB-A503-955907680B24}"/>
              </a:ext>
            </a:extLst>
          </p:cNvPr>
          <p:cNvSpPr txBox="1"/>
          <p:nvPr/>
        </p:nvSpPr>
        <p:spPr>
          <a:xfrm>
            <a:off x="7450640" y="279253"/>
            <a:ext cx="8503920" cy="383581"/>
          </a:xfrm>
          <a:prstGeom prst="rect">
            <a:avLst/>
          </a:prstGeom>
        </p:spPr>
        <p:txBody>
          <a:bodyPr vert="horz" wrap="square" lIns="0" tIns="14111" rIns="0" bIns="0" rtlCol="0">
            <a:spAutoFit/>
          </a:bodyPr>
          <a:lstStyle/>
          <a:p>
            <a:pPr marL="57150" marR="0" lvl="0" algn="l" defTabSz="1016096"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srgbClr val="00274E"/>
                </a:solidFill>
                <a:effectLst/>
                <a:uLnTx/>
                <a:uFillTx/>
                <a:latin typeface="Gill Sans MT" panose="020B0502020104020203" pitchFamily="34" charset="0"/>
                <a:ea typeface="+mn-ea"/>
                <a:cs typeface="+mn-cs"/>
              </a:rPr>
              <a:t>Send everyone a bingo sheet ahead of time</a:t>
            </a:r>
          </a:p>
        </p:txBody>
      </p:sp>
      <p:sp>
        <p:nvSpPr>
          <p:cNvPr id="10" name="Star: 10 Points 9">
            <a:extLst>
              <a:ext uri="{FF2B5EF4-FFF2-40B4-BE49-F238E27FC236}">
                <a16:creationId xmlns:a16="http://schemas.microsoft.com/office/drawing/2014/main" id="{FE730ABB-C6CE-4B96-9DB5-4997E9078B90}"/>
              </a:ext>
            </a:extLst>
          </p:cNvPr>
          <p:cNvSpPr/>
          <p:nvPr/>
        </p:nvSpPr>
        <p:spPr>
          <a:xfrm>
            <a:off x="12364484" y="347183"/>
            <a:ext cx="3461839" cy="3763925"/>
          </a:xfrm>
          <a:prstGeom prst="star10">
            <a:avLst/>
          </a:prstGeom>
          <a:solidFill>
            <a:srgbClr val="D2B5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Customize this slide!</a:t>
            </a:r>
            <a:endParaRPr lang="en-CA" sz="4000" dirty="0"/>
          </a:p>
        </p:txBody>
      </p:sp>
      <p:sp>
        <p:nvSpPr>
          <p:cNvPr id="12" name="object 2">
            <a:extLst>
              <a:ext uri="{FF2B5EF4-FFF2-40B4-BE49-F238E27FC236}">
                <a16:creationId xmlns:a16="http://schemas.microsoft.com/office/drawing/2014/main" id="{DD450185-6FE6-4F2C-94A7-13BD584F1466}"/>
              </a:ext>
            </a:extLst>
          </p:cNvPr>
          <p:cNvSpPr txBox="1"/>
          <p:nvPr/>
        </p:nvSpPr>
        <p:spPr>
          <a:xfrm>
            <a:off x="614948" y="1548995"/>
            <a:ext cx="6069587" cy="783690"/>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Bingo!</a:t>
            </a:r>
          </a:p>
        </p:txBody>
      </p:sp>
    </p:spTree>
    <p:extLst>
      <p:ext uri="{BB962C8B-B14F-4D97-AF65-F5344CB8AC3E}">
        <p14:creationId xmlns:p14="http://schemas.microsoft.com/office/powerpoint/2010/main" val="102165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sp>
        <p:nvSpPr>
          <p:cNvPr id="54" name="Rectangle: Folded Corner 53">
            <a:extLst>
              <a:ext uri="{FF2B5EF4-FFF2-40B4-BE49-F238E27FC236}">
                <a16:creationId xmlns:a16="http://schemas.microsoft.com/office/drawing/2014/main" id="{E13A1A20-7272-C95A-D974-27C2478AD679}"/>
              </a:ext>
            </a:extLst>
          </p:cNvPr>
          <p:cNvSpPr/>
          <p:nvPr/>
        </p:nvSpPr>
        <p:spPr>
          <a:xfrm>
            <a:off x="7212424" y="50570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Asking for help</a:t>
            </a:r>
          </a:p>
        </p:txBody>
      </p:sp>
      <p:sp>
        <p:nvSpPr>
          <p:cNvPr id="71" name="object 2">
            <a:extLst>
              <a:ext uri="{FF2B5EF4-FFF2-40B4-BE49-F238E27FC236}">
                <a16:creationId xmlns:a16="http://schemas.microsoft.com/office/drawing/2014/main" id="{8A66D619-2E48-B6D8-0F27-668C721A842B}"/>
              </a:ext>
            </a:extLst>
          </p:cNvPr>
          <p:cNvSpPr txBox="1"/>
          <p:nvPr/>
        </p:nvSpPr>
        <p:spPr>
          <a:xfrm>
            <a:off x="7218278" y="199606"/>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Team strengths:</a:t>
            </a:r>
          </a:p>
        </p:txBody>
      </p:sp>
      <p:sp>
        <p:nvSpPr>
          <p:cNvPr id="72" name="object 2">
            <a:extLst>
              <a:ext uri="{FF2B5EF4-FFF2-40B4-BE49-F238E27FC236}">
                <a16:creationId xmlns:a16="http://schemas.microsoft.com/office/drawing/2014/main" id="{C212CA8D-90FC-11D2-D175-8EDDD27C0B02}"/>
              </a:ext>
            </a:extLst>
          </p:cNvPr>
          <p:cNvSpPr txBox="1"/>
          <p:nvPr/>
        </p:nvSpPr>
        <p:spPr>
          <a:xfrm>
            <a:off x="7195824" y="4631804"/>
            <a:ext cx="6439226" cy="260470"/>
          </a:xfrm>
          <a:prstGeom prst="rect">
            <a:avLst/>
          </a:prstGeom>
        </p:spPr>
        <p:txBody>
          <a:bodyPr vert="horz" wrap="square" lIns="0" tIns="14111" rIns="0" bIns="0" rtlCol="0">
            <a:spAutoFit/>
          </a:bodyPr>
          <a:lstStyle/>
          <a:p>
            <a:pPr marL="14110" marR="57144" defTabSz="1015891">
              <a:spcBef>
                <a:spcPts val="112"/>
              </a:spcBef>
              <a:spcAft>
                <a:spcPts val="1332"/>
              </a:spcAft>
              <a:tabLst>
                <a:tab pos="268083" algn="l"/>
              </a:tabLst>
              <a:defRPr/>
            </a:pPr>
            <a:r>
              <a:rPr lang="en-US" sz="1600" i="1" spc="-33" dirty="0">
                <a:solidFill>
                  <a:srgbClr val="00274E"/>
                </a:solidFill>
                <a:latin typeface="Palatino Linotype"/>
              </a:rPr>
              <a:t>Individual strengths:</a:t>
            </a:r>
          </a:p>
        </p:txBody>
      </p:sp>
      <p:sp>
        <p:nvSpPr>
          <p:cNvPr id="74" name="Rectangle: Folded Corner 73">
            <a:extLst>
              <a:ext uri="{FF2B5EF4-FFF2-40B4-BE49-F238E27FC236}">
                <a16:creationId xmlns:a16="http://schemas.microsoft.com/office/drawing/2014/main" id="{D48DA650-C338-4C0D-BF73-D8613A3A7604}"/>
              </a:ext>
            </a:extLst>
          </p:cNvPr>
          <p:cNvSpPr/>
          <p:nvPr/>
        </p:nvSpPr>
        <p:spPr>
          <a:xfrm>
            <a:off x="944484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5" name="Rectangle: Folded Corner 74">
            <a:extLst>
              <a:ext uri="{FF2B5EF4-FFF2-40B4-BE49-F238E27FC236}">
                <a16:creationId xmlns:a16="http://schemas.microsoft.com/office/drawing/2014/main" id="{7E456986-CD3E-4003-B1D4-3242886A7B58}"/>
              </a:ext>
            </a:extLst>
          </p:cNvPr>
          <p:cNvSpPr/>
          <p:nvPr/>
        </p:nvSpPr>
        <p:spPr>
          <a:xfrm>
            <a:off x="11671408"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6" name="Rectangle: Folded Corner 75">
            <a:extLst>
              <a:ext uri="{FF2B5EF4-FFF2-40B4-BE49-F238E27FC236}">
                <a16:creationId xmlns:a16="http://schemas.microsoft.com/office/drawing/2014/main" id="{98F69021-241A-47D5-B7B9-1EF5521BAEF2}"/>
              </a:ext>
            </a:extLst>
          </p:cNvPr>
          <p:cNvSpPr/>
          <p:nvPr/>
        </p:nvSpPr>
        <p:spPr>
          <a:xfrm>
            <a:off x="13897973" y="50570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7" name="Rectangle: Folded Corner 76">
            <a:extLst>
              <a:ext uri="{FF2B5EF4-FFF2-40B4-BE49-F238E27FC236}">
                <a16:creationId xmlns:a16="http://schemas.microsoft.com/office/drawing/2014/main" id="{180474CC-1C46-4475-AC91-ABDD4DEE8113}"/>
              </a:ext>
            </a:extLst>
          </p:cNvPr>
          <p:cNvSpPr/>
          <p:nvPr/>
        </p:nvSpPr>
        <p:spPr>
          <a:xfrm>
            <a:off x="718746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8" name="Rectangle: Folded Corner 77">
            <a:extLst>
              <a:ext uri="{FF2B5EF4-FFF2-40B4-BE49-F238E27FC236}">
                <a16:creationId xmlns:a16="http://schemas.microsoft.com/office/drawing/2014/main" id="{E15446DB-D9D6-4D47-97DE-761C733AB3CB}"/>
              </a:ext>
            </a:extLst>
          </p:cNvPr>
          <p:cNvSpPr/>
          <p:nvPr/>
        </p:nvSpPr>
        <p:spPr>
          <a:xfrm>
            <a:off x="9414026"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79" name="Rectangle: Folded Corner 78">
            <a:extLst>
              <a:ext uri="{FF2B5EF4-FFF2-40B4-BE49-F238E27FC236}">
                <a16:creationId xmlns:a16="http://schemas.microsoft.com/office/drawing/2014/main" id="{97042F30-4052-4B42-B59C-6E4468C239B5}"/>
              </a:ext>
            </a:extLst>
          </p:cNvPr>
          <p:cNvSpPr/>
          <p:nvPr/>
        </p:nvSpPr>
        <p:spPr>
          <a:xfrm>
            <a:off x="11640591" y="245255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0" name="Rectangle: Folded Corner 79">
            <a:extLst>
              <a:ext uri="{FF2B5EF4-FFF2-40B4-BE49-F238E27FC236}">
                <a16:creationId xmlns:a16="http://schemas.microsoft.com/office/drawing/2014/main" id="{5E537482-F48A-4324-9FF9-D45FFF18FB01}"/>
              </a:ext>
            </a:extLst>
          </p:cNvPr>
          <p:cNvSpPr/>
          <p:nvPr/>
        </p:nvSpPr>
        <p:spPr>
          <a:xfrm>
            <a:off x="13897973" y="247643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1" name="Rectangle: Folded Corner 80">
            <a:extLst>
              <a:ext uri="{FF2B5EF4-FFF2-40B4-BE49-F238E27FC236}">
                <a16:creationId xmlns:a16="http://schemas.microsoft.com/office/drawing/2014/main" id="{121C7648-ACCC-46AC-AEBB-EF37D0B8E464}"/>
              </a:ext>
            </a:extLst>
          </p:cNvPr>
          <p:cNvSpPr/>
          <p:nvPr/>
        </p:nvSpPr>
        <p:spPr>
          <a:xfrm>
            <a:off x="7179160" y="5083729"/>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400" dirty="0">
                <a:solidFill>
                  <a:srgbClr val="00274E"/>
                </a:solidFill>
              </a:rPr>
              <a:t>EXAMPLE:</a:t>
            </a:r>
          </a:p>
          <a:p>
            <a:pPr algn="ctr" defTabSz="1015891">
              <a:defRPr/>
            </a:pPr>
            <a:r>
              <a:rPr lang="en-US" sz="2400" dirty="0">
                <a:solidFill>
                  <a:srgbClr val="00274E"/>
                </a:solidFill>
              </a:rPr>
              <a:t>Michelle - </a:t>
            </a:r>
          </a:p>
          <a:p>
            <a:pPr algn="ctr" defTabSz="1015891">
              <a:defRPr/>
            </a:pPr>
            <a:r>
              <a:rPr lang="en-US" sz="2400" dirty="0">
                <a:solidFill>
                  <a:srgbClr val="00274E"/>
                </a:solidFill>
              </a:rPr>
              <a:t>Rallying people</a:t>
            </a:r>
          </a:p>
        </p:txBody>
      </p:sp>
      <p:sp>
        <p:nvSpPr>
          <p:cNvPr id="82" name="Rectangle: Folded Corner 81">
            <a:extLst>
              <a:ext uri="{FF2B5EF4-FFF2-40B4-BE49-F238E27FC236}">
                <a16:creationId xmlns:a16="http://schemas.microsoft.com/office/drawing/2014/main" id="{7995D0FA-2532-41C3-B99E-5E9D9E055447}"/>
              </a:ext>
            </a:extLst>
          </p:cNvPr>
          <p:cNvSpPr/>
          <p:nvPr/>
        </p:nvSpPr>
        <p:spPr>
          <a:xfrm>
            <a:off x="9411579" y="5083728"/>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3" name="Rectangle: Folded Corner 82">
            <a:extLst>
              <a:ext uri="{FF2B5EF4-FFF2-40B4-BE49-F238E27FC236}">
                <a16:creationId xmlns:a16="http://schemas.microsoft.com/office/drawing/2014/main" id="{41033C4D-25FA-4E5B-8234-FE85A9A9F62A}"/>
              </a:ext>
            </a:extLst>
          </p:cNvPr>
          <p:cNvSpPr/>
          <p:nvPr/>
        </p:nvSpPr>
        <p:spPr>
          <a:xfrm>
            <a:off x="11638144" y="5083728"/>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4" name="Rectangle: Folded Corner 83">
            <a:extLst>
              <a:ext uri="{FF2B5EF4-FFF2-40B4-BE49-F238E27FC236}">
                <a16:creationId xmlns:a16="http://schemas.microsoft.com/office/drawing/2014/main" id="{D4635377-431D-41D7-9823-6774C886F55D}"/>
              </a:ext>
            </a:extLst>
          </p:cNvPr>
          <p:cNvSpPr/>
          <p:nvPr/>
        </p:nvSpPr>
        <p:spPr>
          <a:xfrm>
            <a:off x="13864709" y="5083728"/>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5" name="Rectangle: Folded Corner 84">
            <a:extLst>
              <a:ext uri="{FF2B5EF4-FFF2-40B4-BE49-F238E27FC236}">
                <a16:creationId xmlns:a16="http://schemas.microsoft.com/office/drawing/2014/main" id="{58A8EC11-6BA0-43D7-8D24-E11E8BCF667B}"/>
              </a:ext>
            </a:extLst>
          </p:cNvPr>
          <p:cNvSpPr/>
          <p:nvPr/>
        </p:nvSpPr>
        <p:spPr>
          <a:xfrm>
            <a:off x="7154197" y="703057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6" name="Rectangle: Folded Corner 85">
            <a:extLst>
              <a:ext uri="{FF2B5EF4-FFF2-40B4-BE49-F238E27FC236}">
                <a16:creationId xmlns:a16="http://schemas.microsoft.com/office/drawing/2014/main" id="{26EDC172-D759-4C3B-9C92-4AF2D2B3D806}"/>
              </a:ext>
            </a:extLst>
          </p:cNvPr>
          <p:cNvSpPr/>
          <p:nvPr/>
        </p:nvSpPr>
        <p:spPr>
          <a:xfrm>
            <a:off x="9380762" y="703057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7" name="Rectangle: Folded Corner 86">
            <a:extLst>
              <a:ext uri="{FF2B5EF4-FFF2-40B4-BE49-F238E27FC236}">
                <a16:creationId xmlns:a16="http://schemas.microsoft.com/office/drawing/2014/main" id="{2C474FC5-5F44-449C-B554-615988012813}"/>
              </a:ext>
            </a:extLst>
          </p:cNvPr>
          <p:cNvSpPr/>
          <p:nvPr/>
        </p:nvSpPr>
        <p:spPr>
          <a:xfrm>
            <a:off x="11607327" y="703057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88" name="Rectangle: Folded Corner 87">
            <a:extLst>
              <a:ext uri="{FF2B5EF4-FFF2-40B4-BE49-F238E27FC236}">
                <a16:creationId xmlns:a16="http://schemas.microsoft.com/office/drawing/2014/main" id="{8C2F68B8-734A-4BDB-9D7E-AB15504FC535}"/>
              </a:ext>
            </a:extLst>
          </p:cNvPr>
          <p:cNvSpPr/>
          <p:nvPr/>
        </p:nvSpPr>
        <p:spPr>
          <a:xfrm>
            <a:off x="13864709" y="70544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3" name="object 2">
            <a:extLst>
              <a:ext uri="{FF2B5EF4-FFF2-40B4-BE49-F238E27FC236}">
                <a16:creationId xmlns:a16="http://schemas.microsoft.com/office/drawing/2014/main" id="{DD321B7E-F022-4098-97F4-107DCE5C0D79}"/>
              </a:ext>
            </a:extLst>
          </p:cNvPr>
          <p:cNvSpPr txBox="1"/>
          <p:nvPr/>
        </p:nvSpPr>
        <p:spPr>
          <a:xfrm>
            <a:off x="614949" y="1548995"/>
            <a:ext cx="5817936" cy="2322573"/>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are our strengths, as a team and as individuals?</a:t>
            </a:r>
          </a:p>
        </p:txBody>
      </p:sp>
    </p:spTree>
    <p:extLst>
      <p:ext uri="{BB962C8B-B14F-4D97-AF65-F5344CB8AC3E}">
        <p14:creationId xmlns:p14="http://schemas.microsoft.com/office/powerpoint/2010/main" val="2042778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2">
            <a:extLst>
              <a:ext uri="{FF2B5EF4-FFF2-40B4-BE49-F238E27FC236}">
                <a16:creationId xmlns:a16="http://schemas.microsoft.com/office/drawing/2014/main" id="{A4873F3A-2E81-3C60-A0E6-98B156ACAE85}"/>
              </a:ext>
            </a:extLst>
          </p:cNvPr>
          <p:cNvSpPr/>
          <p:nvPr/>
        </p:nvSpPr>
        <p:spPr>
          <a:xfrm>
            <a:off x="-4059420" y="-1025308"/>
            <a:ext cx="11071948" cy="11029895"/>
          </a:xfrm>
          <a:prstGeom prst="flowChartConnector">
            <a:avLst/>
          </a:prstGeom>
          <a:solidFill>
            <a:srgbClr val="00274E"/>
          </a:solidFill>
        </p:spPr>
        <p:txBody>
          <a:bodyPr wrap="square" lIns="0" tIns="0" rIns="0" bIns="0" rtlCol="0"/>
          <a:lstStyle/>
          <a:p>
            <a:pPr defTabSz="739314"/>
            <a:endParaRPr sz="1456">
              <a:solidFill>
                <a:prstClr val="black"/>
              </a:solidFill>
              <a:latin typeface="Calibri" panose="020F0502020204030204"/>
            </a:endParaRPr>
          </a:p>
        </p:txBody>
      </p:sp>
      <p:sp>
        <p:nvSpPr>
          <p:cNvPr id="4" name="object 6">
            <a:extLst>
              <a:ext uri="{FF2B5EF4-FFF2-40B4-BE49-F238E27FC236}">
                <a16:creationId xmlns:a16="http://schemas.microsoft.com/office/drawing/2014/main" id="{F648151F-7459-5798-87D2-8D54B8CEB843}"/>
              </a:ext>
            </a:extLst>
          </p:cNvPr>
          <p:cNvSpPr txBox="1">
            <a:spLocks/>
          </p:cNvSpPr>
          <p:nvPr/>
        </p:nvSpPr>
        <p:spPr>
          <a:xfrm>
            <a:off x="403945" y="311217"/>
            <a:ext cx="6814333" cy="636292"/>
          </a:xfrm>
          <a:prstGeom prst="rect">
            <a:avLst/>
          </a:prstGeom>
        </p:spPr>
        <p:txBody>
          <a:bodyPr vert="horz" wrap="square" lIns="0" tIns="86260" rIns="0" bIns="0" rtlCol="0">
            <a:spAutoFit/>
          </a:bodyPr>
          <a:lstStyle>
            <a:lvl1pPr>
              <a:defRPr sz="6150" b="0" i="0">
                <a:solidFill>
                  <a:srgbClr val="071E3E"/>
                </a:solidFill>
                <a:latin typeface="Book Antiqua"/>
                <a:ea typeface="+mj-ea"/>
                <a:cs typeface="Book Antiqua"/>
              </a:defRPr>
            </a:lvl1pPr>
          </a:lstStyle>
          <a:p>
            <a:pPr marL="10268" marR="4108">
              <a:lnSpc>
                <a:spcPts val="4665"/>
              </a:lnSpc>
              <a:spcBef>
                <a:spcPts val="680"/>
              </a:spcBef>
            </a:pPr>
            <a:r>
              <a:rPr lang="en-US" sz="2844" i="1" spc="48">
                <a:solidFill>
                  <a:schemeClr val="bg1"/>
                </a:solidFill>
                <a:latin typeface="Palatino Linotype"/>
                <a:ea typeface="+mn-ea"/>
                <a:cs typeface="+mn-cs"/>
              </a:rPr>
              <a:t>Warm-Up Question:</a:t>
            </a:r>
          </a:p>
        </p:txBody>
      </p:sp>
      <p:sp>
        <p:nvSpPr>
          <p:cNvPr id="24" name="Rectangle: Folded Corner 23">
            <a:extLst>
              <a:ext uri="{FF2B5EF4-FFF2-40B4-BE49-F238E27FC236}">
                <a16:creationId xmlns:a16="http://schemas.microsoft.com/office/drawing/2014/main" id="{48404225-D612-40BE-A270-742EF0C8F65D}"/>
              </a:ext>
            </a:extLst>
          </p:cNvPr>
          <p:cNvSpPr/>
          <p:nvPr/>
        </p:nvSpPr>
        <p:spPr>
          <a:xfrm>
            <a:off x="7204123" y="765508"/>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1600" dirty="0">
                <a:solidFill>
                  <a:srgbClr val="00274E"/>
                </a:solidFill>
              </a:rPr>
              <a:t>EXAMPLE:</a:t>
            </a:r>
          </a:p>
          <a:p>
            <a:pPr algn="ctr" defTabSz="1015891">
              <a:defRPr/>
            </a:pPr>
            <a:r>
              <a:rPr lang="en-US" sz="1600" dirty="0">
                <a:solidFill>
                  <a:srgbClr val="00274E"/>
                </a:solidFill>
              </a:rPr>
              <a:t>Meera is the best person to reach out to when I’m struggling with a summarizing complex information.</a:t>
            </a:r>
          </a:p>
        </p:txBody>
      </p:sp>
      <p:sp>
        <p:nvSpPr>
          <p:cNvPr id="27" name="Rectangle: Folded Corner 26">
            <a:extLst>
              <a:ext uri="{FF2B5EF4-FFF2-40B4-BE49-F238E27FC236}">
                <a16:creationId xmlns:a16="http://schemas.microsoft.com/office/drawing/2014/main" id="{AEFC430B-DE8C-498E-BFF7-FD474DCD1438}"/>
              </a:ext>
            </a:extLst>
          </p:cNvPr>
          <p:cNvSpPr/>
          <p:nvPr/>
        </p:nvSpPr>
        <p:spPr>
          <a:xfrm>
            <a:off x="9436542"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8" name="Rectangle: Folded Corner 27">
            <a:extLst>
              <a:ext uri="{FF2B5EF4-FFF2-40B4-BE49-F238E27FC236}">
                <a16:creationId xmlns:a16="http://schemas.microsoft.com/office/drawing/2014/main" id="{266E01B6-7A32-4043-AB74-CA1D9B278DAC}"/>
              </a:ext>
            </a:extLst>
          </p:cNvPr>
          <p:cNvSpPr/>
          <p:nvPr/>
        </p:nvSpPr>
        <p:spPr>
          <a:xfrm>
            <a:off x="11663107"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9" name="Rectangle: Folded Corner 28">
            <a:extLst>
              <a:ext uri="{FF2B5EF4-FFF2-40B4-BE49-F238E27FC236}">
                <a16:creationId xmlns:a16="http://schemas.microsoft.com/office/drawing/2014/main" id="{A8CDDEA9-0D61-49AA-9DFD-6876F6CB3940}"/>
              </a:ext>
            </a:extLst>
          </p:cNvPr>
          <p:cNvSpPr/>
          <p:nvPr/>
        </p:nvSpPr>
        <p:spPr>
          <a:xfrm>
            <a:off x="13889672" y="765507"/>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0" name="Rectangle: Folded Corner 29">
            <a:extLst>
              <a:ext uri="{FF2B5EF4-FFF2-40B4-BE49-F238E27FC236}">
                <a16:creationId xmlns:a16="http://schemas.microsoft.com/office/drawing/2014/main" id="{3CE34B54-66E6-4BC8-B6CA-16E3E153929A}"/>
              </a:ext>
            </a:extLst>
          </p:cNvPr>
          <p:cNvSpPr/>
          <p:nvPr/>
        </p:nvSpPr>
        <p:spPr>
          <a:xfrm>
            <a:off x="7179160"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r>
              <a:rPr lang="en-US" sz="2000" dirty="0">
                <a:solidFill>
                  <a:srgbClr val="00274E"/>
                </a:solidFill>
              </a:rPr>
              <a:t>EXAMPLE:</a:t>
            </a:r>
          </a:p>
          <a:p>
            <a:pPr algn="ctr" defTabSz="1015891">
              <a:defRPr/>
            </a:pPr>
            <a:r>
              <a:rPr lang="en-US" sz="2000" dirty="0">
                <a:solidFill>
                  <a:srgbClr val="00274E"/>
                </a:solidFill>
              </a:rPr>
              <a:t>Michelle always knows how to help me solve my tech challenges!</a:t>
            </a:r>
          </a:p>
        </p:txBody>
      </p:sp>
      <p:sp>
        <p:nvSpPr>
          <p:cNvPr id="31" name="Rectangle: Folded Corner 30">
            <a:extLst>
              <a:ext uri="{FF2B5EF4-FFF2-40B4-BE49-F238E27FC236}">
                <a16:creationId xmlns:a16="http://schemas.microsoft.com/office/drawing/2014/main" id="{86971D6B-EF5E-44C3-A726-98AE842479FF}"/>
              </a:ext>
            </a:extLst>
          </p:cNvPr>
          <p:cNvSpPr/>
          <p:nvPr/>
        </p:nvSpPr>
        <p:spPr>
          <a:xfrm>
            <a:off x="9405725"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2" name="Rectangle: Folded Corner 31">
            <a:extLst>
              <a:ext uri="{FF2B5EF4-FFF2-40B4-BE49-F238E27FC236}">
                <a16:creationId xmlns:a16="http://schemas.microsoft.com/office/drawing/2014/main" id="{5C6BE86B-0511-4D70-B75E-764F5B8BD185}"/>
              </a:ext>
            </a:extLst>
          </p:cNvPr>
          <p:cNvSpPr/>
          <p:nvPr/>
        </p:nvSpPr>
        <p:spPr>
          <a:xfrm>
            <a:off x="11632290" y="2712356"/>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3" name="Rectangle: Folded Corner 32">
            <a:extLst>
              <a:ext uri="{FF2B5EF4-FFF2-40B4-BE49-F238E27FC236}">
                <a16:creationId xmlns:a16="http://schemas.microsoft.com/office/drawing/2014/main" id="{1AA0852F-4D87-48BA-BEA4-820DF8DCA133}"/>
              </a:ext>
            </a:extLst>
          </p:cNvPr>
          <p:cNvSpPr/>
          <p:nvPr/>
        </p:nvSpPr>
        <p:spPr>
          <a:xfrm>
            <a:off x="13889672" y="2736235"/>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4" name="Rectangle: Folded Corner 33">
            <a:extLst>
              <a:ext uri="{FF2B5EF4-FFF2-40B4-BE49-F238E27FC236}">
                <a16:creationId xmlns:a16="http://schemas.microsoft.com/office/drawing/2014/main" id="{3C10600B-5EED-4B30-BAB8-E97721D921A5}"/>
              </a:ext>
            </a:extLst>
          </p:cNvPr>
          <p:cNvSpPr/>
          <p:nvPr/>
        </p:nvSpPr>
        <p:spPr>
          <a:xfrm>
            <a:off x="7204123" y="4706964"/>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dirty="0">
              <a:solidFill>
                <a:srgbClr val="00274E"/>
              </a:solidFill>
            </a:endParaRPr>
          </a:p>
        </p:txBody>
      </p:sp>
      <p:sp>
        <p:nvSpPr>
          <p:cNvPr id="35" name="Rectangle: Folded Corner 34">
            <a:extLst>
              <a:ext uri="{FF2B5EF4-FFF2-40B4-BE49-F238E27FC236}">
                <a16:creationId xmlns:a16="http://schemas.microsoft.com/office/drawing/2014/main" id="{A141FE7D-7087-407F-BBAC-3D9953770F60}"/>
              </a:ext>
            </a:extLst>
          </p:cNvPr>
          <p:cNvSpPr/>
          <p:nvPr/>
        </p:nvSpPr>
        <p:spPr>
          <a:xfrm>
            <a:off x="9436542" y="470696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6" name="Rectangle: Folded Corner 35">
            <a:extLst>
              <a:ext uri="{FF2B5EF4-FFF2-40B4-BE49-F238E27FC236}">
                <a16:creationId xmlns:a16="http://schemas.microsoft.com/office/drawing/2014/main" id="{C4335AF4-D10A-423E-A618-231D49BF2728}"/>
              </a:ext>
            </a:extLst>
          </p:cNvPr>
          <p:cNvSpPr/>
          <p:nvPr/>
        </p:nvSpPr>
        <p:spPr>
          <a:xfrm>
            <a:off x="11663107" y="4706963"/>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7" name="Rectangle: Folded Corner 36">
            <a:extLst>
              <a:ext uri="{FF2B5EF4-FFF2-40B4-BE49-F238E27FC236}">
                <a16:creationId xmlns:a16="http://schemas.microsoft.com/office/drawing/2014/main" id="{9BEB67A1-EAB7-4B0E-A8CD-CB1AD353283B}"/>
              </a:ext>
            </a:extLst>
          </p:cNvPr>
          <p:cNvSpPr/>
          <p:nvPr/>
        </p:nvSpPr>
        <p:spPr>
          <a:xfrm>
            <a:off x="13889672" y="4708441"/>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8" name="Rectangle: Folded Corner 37">
            <a:extLst>
              <a:ext uri="{FF2B5EF4-FFF2-40B4-BE49-F238E27FC236}">
                <a16:creationId xmlns:a16="http://schemas.microsoft.com/office/drawing/2014/main" id="{1C5651CA-24B4-4A5A-AA58-C6AFABB6C9A6}"/>
              </a:ext>
            </a:extLst>
          </p:cNvPr>
          <p:cNvSpPr/>
          <p:nvPr/>
        </p:nvSpPr>
        <p:spPr>
          <a:xfrm>
            <a:off x="7179160"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39" name="Rectangle: Folded Corner 38">
            <a:extLst>
              <a:ext uri="{FF2B5EF4-FFF2-40B4-BE49-F238E27FC236}">
                <a16:creationId xmlns:a16="http://schemas.microsoft.com/office/drawing/2014/main" id="{F9C93367-6E07-4282-A287-E3ABA0AB7ABD}"/>
              </a:ext>
            </a:extLst>
          </p:cNvPr>
          <p:cNvSpPr/>
          <p:nvPr/>
        </p:nvSpPr>
        <p:spPr>
          <a:xfrm>
            <a:off x="9405725"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3" name="Rectangle: Folded Corner 52">
            <a:extLst>
              <a:ext uri="{FF2B5EF4-FFF2-40B4-BE49-F238E27FC236}">
                <a16:creationId xmlns:a16="http://schemas.microsoft.com/office/drawing/2014/main" id="{DCEA17A2-3AC7-475A-A3A8-5414FB4A2A17}"/>
              </a:ext>
            </a:extLst>
          </p:cNvPr>
          <p:cNvSpPr/>
          <p:nvPr/>
        </p:nvSpPr>
        <p:spPr>
          <a:xfrm>
            <a:off x="11632290" y="6653812"/>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55" name="Rectangle: Folded Corner 54">
            <a:extLst>
              <a:ext uri="{FF2B5EF4-FFF2-40B4-BE49-F238E27FC236}">
                <a16:creationId xmlns:a16="http://schemas.microsoft.com/office/drawing/2014/main" id="{8F7C173A-F718-454F-8D0F-15ACCAC32F52}"/>
              </a:ext>
            </a:extLst>
          </p:cNvPr>
          <p:cNvSpPr/>
          <p:nvPr/>
        </p:nvSpPr>
        <p:spPr>
          <a:xfrm>
            <a:off x="13889672" y="6679169"/>
            <a:ext cx="2031050" cy="1778327"/>
          </a:xfrm>
          <a:prstGeom prst="foldedCorner">
            <a:avLst/>
          </a:prstGeom>
          <a:solidFill>
            <a:srgbClr val="B1BF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5891">
              <a:defRPr/>
            </a:pPr>
            <a:endParaRPr lang="en-US" sz="2000" dirty="0">
              <a:solidFill>
                <a:srgbClr val="00274E"/>
              </a:solidFill>
            </a:endParaRPr>
          </a:p>
        </p:txBody>
      </p:sp>
      <p:sp>
        <p:nvSpPr>
          <p:cNvPr id="21" name="object 2">
            <a:extLst>
              <a:ext uri="{FF2B5EF4-FFF2-40B4-BE49-F238E27FC236}">
                <a16:creationId xmlns:a16="http://schemas.microsoft.com/office/drawing/2014/main" id="{A13F2956-3C50-47C8-B682-807F5B5D9874}"/>
              </a:ext>
            </a:extLst>
          </p:cNvPr>
          <p:cNvSpPr txBox="1"/>
          <p:nvPr/>
        </p:nvSpPr>
        <p:spPr>
          <a:xfrm>
            <a:off x="614949" y="1548995"/>
            <a:ext cx="5817936" cy="2322573"/>
          </a:xfrm>
          <a:prstGeom prst="rect">
            <a:avLst/>
          </a:prstGeom>
        </p:spPr>
        <p:txBody>
          <a:bodyPr vert="horz" wrap="square" lIns="0" tIns="14111" rIns="0" bIns="0" rtlCol="0">
            <a:spAutoFit/>
          </a:bodyPr>
          <a:lstStyle/>
          <a:p>
            <a:pPr marL="0" marR="57144" lvl="1" defTabSz="1015891">
              <a:spcBef>
                <a:spcPts val="112"/>
              </a:spcBef>
              <a:spcAft>
                <a:spcPts val="1332"/>
              </a:spcAft>
              <a:defRPr/>
            </a:pPr>
            <a:r>
              <a:rPr lang="en-US" sz="5000" i="1" spc="-33" dirty="0">
                <a:solidFill>
                  <a:prstClr val="white"/>
                </a:solidFill>
                <a:latin typeface="Palatino Linotype"/>
              </a:rPr>
              <a:t>What do you enjoy most about working on this team?</a:t>
            </a:r>
          </a:p>
        </p:txBody>
      </p:sp>
    </p:spTree>
    <p:extLst>
      <p:ext uri="{BB962C8B-B14F-4D97-AF65-F5344CB8AC3E}">
        <p14:creationId xmlns:p14="http://schemas.microsoft.com/office/powerpoint/2010/main" val="2224495691"/>
      </p:ext>
    </p:extLst>
  </p:cSld>
  <p:clrMapOvr>
    <a:masterClrMapping/>
  </p:clrMapOvr>
</p:sld>
</file>

<file path=ppt/theme/theme1.xml><?xml version="1.0" encoding="utf-8"?>
<a:theme xmlns:a="http://schemas.openxmlformats.org/drawingml/2006/main" name="GREY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U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f2c7cbf-3e10-4c19-8644-c2e1fc36c1bf">
      <UserInfo>
        <DisplayName>Kolhatkar, Ashra</DisplayName>
        <AccountId>12</AccountId>
        <AccountType/>
      </UserInfo>
      <UserInfo>
        <DisplayName>Jordan Gaetz, Shanda</DisplayName>
        <AccountId>11</AccountId>
        <AccountType/>
      </UserInfo>
    </SharedWithUsers>
    <lcf76f155ced4ddcb4097134ff3c332f xmlns="ffe98525-8d0f-4098-8a0a-acac44e3346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75DEB5A513054CAC38EB7C2F9697EA" ma:contentTypeVersion="13" ma:contentTypeDescription="Create a new document." ma:contentTypeScope="" ma:versionID="2f4ee64603205a6a1a15a0034973cfb9">
  <xsd:schema xmlns:xsd="http://www.w3.org/2001/XMLSchema" xmlns:xs="http://www.w3.org/2001/XMLSchema" xmlns:p="http://schemas.microsoft.com/office/2006/metadata/properties" xmlns:ns2="ffe98525-8d0f-4098-8a0a-acac44e33462" xmlns:ns3="2f2c7cbf-3e10-4c19-8644-c2e1fc36c1bf" targetNamespace="http://schemas.microsoft.com/office/2006/metadata/properties" ma:root="true" ma:fieldsID="022d37e2f16c3fc78e0e7c634769d079" ns2:_="" ns3:_="">
    <xsd:import namespace="ffe98525-8d0f-4098-8a0a-acac44e33462"/>
    <xsd:import namespace="2f2c7cbf-3e10-4c19-8644-c2e1fc36c1b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e98525-8d0f-4098-8a0a-acac44e334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a1f1625-ae5f-4790-9429-a47075c1c374"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c7cbf-3e10-4c19-8644-c2e1fc36c1b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FCF958-3554-4E8B-B828-AC2CC415F346}">
  <ds:schemaRefs>
    <ds:schemaRef ds:uri="http://purl.org/dc/elements/1.1/"/>
    <ds:schemaRef ds:uri="http://schemas.microsoft.com/office/2006/documentManagement/types"/>
    <ds:schemaRef ds:uri="http://purl.org/dc/dcmitype/"/>
    <ds:schemaRef ds:uri="http://www.w3.org/XML/1998/namespace"/>
    <ds:schemaRef ds:uri="http://schemas.openxmlformats.org/package/2006/metadata/core-properties"/>
    <ds:schemaRef ds:uri="http://purl.org/dc/terms/"/>
    <ds:schemaRef ds:uri="http://schemas.microsoft.com/office/infopath/2007/PartnerControls"/>
    <ds:schemaRef ds:uri="2f2c7cbf-3e10-4c19-8644-c2e1fc36c1bf"/>
    <ds:schemaRef ds:uri="ffe98525-8d0f-4098-8a0a-acac44e33462"/>
    <ds:schemaRef ds:uri="http://schemas.microsoft.com/office/2006/metadata/properties"/>
  </ds:schemaRefs>
</ds:datastoreItem>
</file>

<file path=customXml/itemProps2.xml><?xml version="1.0" encoding="utf-8"?>
<ds:datastoreItem xmlns:ds="http://schemas.openxmlformats.org/officeDocument/2006/customXml" ds:itemID="{0EB174EF-0ABA-483A-998F-1964605B5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e98525-8d0f-4098-8a0a-acac44e33462"/>
    <ds:schemaRef ds:uri="2f2c7cbf-3e10-4c19-8644-c2e1fc36c1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EF96DB-225A-4775-9A8E-1432A023C4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4689</TotalTime>
  <Words>2210</Words>
  <Application>Microsoft Office PowerPoint</Application>
  <PresentationFormat>Custom</PresentationFormat>
  <Paragraphs>366</Paragraphs>
  <Slides>37</Slides>
  <Notes>29</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37</vt:i4>
      </vt:variant>
    </vt:vector>
  </HeadingPairs>
  <TitlesOfParts>
    <vt:vector size="49" baseType="lpstr">
      <vt:lpstr>Arial</vt:lpstr>
      <vt:lpstr>Book Antiqua</vt:lpstr>
      <vt:lpstr>Calibri</vt:lpstr>
      <vt:lpstr>Calibri Light</vt:lpstr>
      <vt:lpstr>Gill Sans MT</vt:lpstr>
      <vt:lpstr>Palatino Linotype</vt:lpstr>
      <vt:lpstr>Times New Roman</vt:lpstr>
      <vt:lpstr>Trade Gothic for Nike 365 Light</vt:lpstr>
      <vt:lpstr>GREY LOGO</vt:lpstr>
      <vt:lpstr>WHITE LOGO</vt:lpstr>
      <vt:lpstr>BLUE LOGO</vt:lpstr>
      <vt:lpstr>Custom Design</vt:lpstr>
      <vt:lpstr>Work(place) Evolution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Ellie Damashek</dc:creator>
  <cp:lastModifiedBy>Kolhatkar, Ashra</cp:lastModifiedBy>
  <cp:revision>29</cp:revision>
  <dcterms:created xsi:type="dcterms:W3CDTF">2022-12-01T00:37:54Z</dcterms:created>
  <dcterms:modified xsi:type="dcterms:W3CDTF">2023-06-16T00:11:03Z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0x0101007375DEB5A513054CAC38EB7C2F9697EA</vt:lpwstr>
  </property>
  <property fmtid="{D5CDD505-2E9C-101B-9397-08002B2CF9AE}" pid="3" name="MediaServiceImageTags">
    <vt:lpwstr/>
  </property>
  <property fmtid="{D5CDD505-2E9C-101B-9397-08002B2CF9AE}" pid="4" name="Order">
    <vt:r8>25200</vt:r8>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y fmtid="{D5CDD505-2E9C-101B-9397-08002B2CF9AE}" pid="11" name="SharedWithUsers">
    <vt:lpwstr>12;#Adele Worsley</vt:lpwstr>
  </property>
</Properties>
</file>